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handoutMasterIdLst>
    <p:handoutMasterId r:id="rId36"/>
  </p:handoutMasterIdLst>
  <p:sldIdLst>
    <p:sldId id="256" r:id="rId2"/>
    <p:sldId id="293" r:id="rId3"/>
    <p:sldId id="294" r:id="rId4"/>
    <p:sldId id="262" r:id="rId5"/>
    <p:sldId id="263" r:id="rId6"/>
    <p:sldId id="264" r:id="rId7"/>
    <p:sldId id="265" r:id="rId8"/>
    <p:sldId id="266" r:id="rId9"/>
    <p:sldId id="267" r:id="rId10"/>
    <p:sldId id="268" r:id="rId11"/>
    <p:sldId id="269" r:id="rId12"/>
    <p:sldId id="270" r:id="rId13"/>
    <p:sldId id="271" r:id="rId14"/>
    <p:sldId id="272" r:id="rId15"/>
    <p:sldId id="274" r:id="rId16"/>
    <p:sldId id="273" r:id="rId17"/>
    <p:sldId id="275" r:id="rId18"/>
    <p:sldId id="280" r:id="rId19"/>
    <p:sldId id="288" r:id="rId20"/>
    <p:sldId id="281" r:id="rId21"/>
    <p:sldId id="282" r:id="rId22"/>
    <p:sldId id="283" r:id="rId23"/>
    <p:sldId id="284" r:id="rId24"/>
    <p:sldId id="285" r:id="rId25"/>
    <p:sldId id="286" r:id="rId26"/>
    <p:sldId id="287" r:id="rId27"/>
    <p:sldId id="291" r:id="rId28"/>
    <p:sldId id="289" r:id="rId29"/>
    <p:sldId id="295" r:id="rId30"/>
    <p:sldId id="296" r:id="rId31"/>
    <p:sldId id="297" r:id="rId32"/>
    <p:sldId id="298" r:id="rId33"/>
    <p:sldId id="299" r:id="rId3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535"/>
    <a:srgbClr val="DFD7E7"/>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5380" autoAdjust="0"/>
  </p:normalViewPr>
  <p:slideViewPr>
    <p:cSldViewPr>
      <p:cViewPr varScale="1">
        <p:scale>
          <a:sx n="79" d="100"/>
          <a:sy n="79" d="100"/>
        </p:scale>
        <p:origin x="13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300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6ED2F50-06AA-42DB-9453-B186C32F96B7}" type="datetimeFigureOut">
              <a:rPr lang="fr-BE"/>
              <a:pPr>
                <a:defRPr/>
              </a:pPr>
              <a:t>14-03-2018</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2031898-42EF-48F3-953D-D8D51A873F06}" type="slidenum">
              <a:rPr lang="fr-BE"/>
              <a:pPr>
                <a:defRPr/>
              </a:pPr>
              <a:t>‹N°›</a:t>
            </a:fld>
            <a:endParaRPr lang="fr-BE"/>
          </a:p>
        </p:txBody>
      </p:sp>
    </p:spTree>
    <p:extLst>
      <p:ext uri="{BB962C8B-B14F-4D97-AF65-F5344CB8AC3E}">
        <p14:creationId xmlns:p14="http://schemas.microsoft.com/office/powerpoint/2010/main" val="130070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B7149CF-6195-408B-822B-86F1FC883014}" type="datetimeFigureOut">
              <a:rPr lang="fr-BE"/>
              <a:pPr>
                <a:defRPr/>
              </a:pPr>
              <a:t>14-03-2018</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E34D3A3-5BCA-4C85-AF34-44760BFBE729}" type="slidenum">
              <a:rPr lang="fr-BE"/>
              <a:pPr>
                <a:defRPr/>
              </a:pPr>
              <a:t>‹N°›</a:t>
            </a:fld>
            <a:endParaRPr lang="fr-BE"/>
          </a:p>
        </p:txBody>
      </p:sp>
    </p:spTree>
    <p:extLst>
      <p:ext uri="{BB962C8B-B14F-4D97-AF65-F5344CB8AC3E}">
        <p14:creationId xmlns:p14="http://schemas.microsoft.com/office/powerpoint/2010/main" val="32275751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C903D4-1AF1-4739-9416-8A3A21C412B1}" type="slidenum">
              <a:rPr lang="fr-BE">
                <a:ea typeface="ＭＳ Ｐゴシック" pitchFamily="-72" charset="-128"/>
                <a:cs typeface="ＭＳ Ｐゴシック" pitchFamily="-72" charset="-128"/>
              </a:rPr>
              <a:pPr fontAlgn="base">
                <a:spcBef>
                  <a:spcPct val="0"/>
                </a:spcBef>
                <a:spcAft>
                  <a:spcPct val="0"/>
                </a:spcAft>
              </a:pPr>
              <a:t>1</a:t>
            </a:fld>
            <a:endParaRPr lang="fr-BE">
              <a:ea typeface="ＭＳ Ｐゴシック" pitchFamily="-72" charset="-128"/>
              <a:cs typeface="ＭＳ Ｐゴシック" pitchFamily="-72" charset="-128"/>
            </a:endParaRPr>
          </a:p>
        </p:txBody>
      </p:sp>
    </p:spTree>
    <p:extLst>
      <p:ext uri="{BB962C8B-B14F-4D97-AF65-F5344CB8AC3E}">
        <p14:creationId xmlns:p14="http://schemas.microsoft.com/office/powerpoint/2010/main" val="345021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41A535"/>
                </a:solidFill>
              </a:defRPr>
            </a:lvl1pPr>
          </a:lstStyle>
          <a:p>
            <a:r>
              <a:rPr lang="fr-FR" dirty="0" smtClean="0"/>
              <a:t>Cliquez pour modifier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rgbClr val="7030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BE" dirty="0"/>
          </a:p>
        </p:txBody>
      </p:sp>
      <p:sp>
        <p:nvSpPr>
          <p:cNvPr id="5" name="Espace réservé de la date 3"/>
          <p:cNvSpPr>
            <a:spLocks noGrp="1"/>
          </p:cNvSpPr>
          <p:nvPr>
            <p:ph type="dt" sz="half" idx="10"/>
          </p:nvPr>
        </p:nvSpPr>
        <p:spPr/>
        <p:txBody>
          <a:bodyPr/>
          <a:lstStyle>
            <a:lvl1pPr>
              <a:defRPr/>
            </a:lvl1pPr>
          </a:lstStyle>
          <a:p>
            <a:pPr>
              <a:defRPr/>
            </a:pPr>
            <a:fld id="{D3386D18-4793-4BE0-9556-34DF6465996F}" type="datetimeFigureOut">
              <a:rPr lang="fr-BE"/>
              <a:pPr>
                <a:defRPr/>
              </a:pPr>
              <a:t>14-03-2018</a:t>
            </a:fld>
            <a:endParaRPr lang="fr-BE"/>
          </a:p>
        </p:txBody>
      </p:sp>
      <p:sp>
        <p:nvSpPr>
          <p:cNvPr id="8" name="Triangle isocèle 7"/>
          <p:cNvSpPr/>
          <p:nvPr userDrawn="1"/>
        </p:nvSpPr>
        <p:spPr>
          <a:xfrm>
            <a:off x="962500" y="5836568"/>
            <a:ext cx="2241348" cy="1048816"/>
          </a:xfrm>
          <a:prstGeom prst="triangle">
            <a:avLst/>
          </a:prstGeom>
          <a:solidFill>
            <a:srgbClr val="41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userDrawn="1"/>
        </p:nvSpPr>
        <p:spPr>
          <a:xfrm rot="18900000">
            <a:off x="419588" y="4879867"/>
            <a:ext cx="577255" cy="5772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userDrawn="1"/>
        </p:nvSpPr>
        <p:spPr>
          <a:xfrm rot="18900000">
            <a:off x="188077" y="3763558"/>
            <a:ext cx="351343" cy="3513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userDrawn="1"/>
        </p:nvSpPr>
        <p:spPr>
          <a:xfrm rot="18900000">
            <a:off x="346067" y="3332153"/>
            <a:ext cx="222265" cy="2222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userDrawn="1"/>
        </p:nvSpPr>
        <p:spPr>
          <a:xfrm>
            <a:off x="7620000" y="93041"/>
            <a:ext cx="577255" cy="5772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7452320" y="1108610"/>
            <a:ext cx="351343" cy="3513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7917580" y="1566089"/>
            <a:ext cx="222265" cy="2222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userDrawn="1"/>
        </p:nvSpPr>
        <p:spPr>
          <a:xfrm>
            <a:off x="8028384" y="395073"/>
            <a:ext cx="945695" cy="945695"/>
          </a:xfrm>
          <a:prstGeom prst="rect">
            <a:avLst/>
          </a:prstGeom>
          <a:solidFill>
            <a:srgbClr val="41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userDrawn="1"/>
        </p:nvSpPr>
        <p:spPr>
          <a:xfrm>
            <a:off x="3709148" y="6592859"/>
            <a:ext cx="2655812" cy="230832"/>
          </a:xfrm>
          <a:prstGeom prst="rect">
            <a:avLst/>
          </a:prstGeom>
        </p:spPr>
        <p:txBody>
          <a:bodyPr wrap="square">
            <a:spAutoFit/>
          </a:bodyPr>
          <a:lstStyle/>
          <a:p>
            <a:r>
              <a:rPr lang="fr-BE" sz="900" b="1" dirty="0" smtClean="0">
                <a:solidFill>
                  <a:schemeClr val="accent2"/>
                </a:solidFill>
              </a:rPr>
              <a:t>Philippe Delmotte Chargé de mission</a:t>
            </a:r>
            <a:endParaRPr lang="fr-BE" sz="900"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41A535"/>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p:txBody>
          <a:bodyPr/>
          <a:lstStyle>
            <a:lvl1pPr>
              <a:defRPr>
                <a:solidFill>
                  <a:srgbClr val="FFC000"/>
                </a:solidFill>
              </a:defRPr>
            </a:lvl1pPr>
            <a:lvl2pPr>
              <a:defRPr>
                <a:solidFill>
                  <a:srgbClr val="00B0F0"/>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fld id="{0A674873-9C2E-4BE6-9366-710061874E8B}" type="datetimeFigureOut">
              <a:rPr lang="fr-BE"/>
              <a:pPr>
                <a:defRPr/>
              </a:pPr>
              <a:t>14-03-2018</a:t>
            </a:fld>
            <a:endParaRPr lang="fr-BE"/>
          </a:p>
        </p:txBody>
      </p:sp>
      <p:sp>
        <p:nvSpPr>
          <p:cNvPr id="7" name="Espace réservé du numéro de diapositive 5"/>
          <p:cNvSpPr>
            <a:spLocks noGrp="1"/>
          </p:cNvSpPr>
          <p:nvPr>
            <p:ph type="sldNum" sz="quarter" idx="12"/>
          </p:nvPr>
        </p:nvSpPr>
        <p:spPr>
          <a:xfrm>
            <a:off x="3198676" y="6360225"/>
            <a:ext cx="2133600" cy="365125"/>
          </a:xfrm>
          <a:prstGeom prst="rect">
            <a:avLst/>
          </a:prstGeom>
        </p:spPr>
        <p:txBody>
          <a:bodyPr/>
          <a:lstStyle>
            <a:lvl1pPr>
              <a:defRPr/>
            </a:lvl1pPr>
          </a:lstStyle>
          <a:p>
            <a:pPr>
              <a:defRPr/>
            </a:pPr>
            <a:fld id="{ACB1401E-7813-47B4-9C51-999CAE75B2D0}" type="slidenum">
              <a:rPr lang="fr-BE"/>
              <a:pPr>
                <a:defRPr/>
              </a:pPr>
              <a:t>‹N°›</a:t>
            </a:fld>
            <a:endParaRPr lang="fr-BE"/>
          </a:p>
        </p:txBody>
      </p:sp>
      <p:sp>
        <p:nvSpPr>
          <p:cNvPr id="8" name="Triangle isocèle 7"/>
          <p:cNvSpPr/>
          <p:nvPr userDrawn="1"/>
        </p:nvSpPr>
        <p:spPr>
          <a:xfrm>
            <a:off x="962500" y="5836568"/>
            <a:ext cx="2241348" cy="1048816"/>
          </a:xfrm>
          <a:prstGeom prst="triangle">
            <a:avLst/>
          </a:prstGeom>
          <a:solidFill>
            <a:srgbClr val="41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userDrawn="1"/>
        </p:nvSpPr>
        <p:spPr>
          <a:xfrm rot="18900000">
            <a:off x="419588" y="4879867"/>
            <a:ext cx="577255" cy="5772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userDrawn="1"/>
        </p:nvSpPr>
        <p:spPr>
          <a:xfrm rot="18900000">
            <a:off x="188077" y="3763558"/>
            <a:ext cx="351343" cy="3513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userDrawn="1"/>
        </p:nvSpPr>
        <p:spPr>
          <a:xfrm rot="18900000">
            <a:off x="346067" y="3332153"/>
            <a:ext cx="222265" cy="2222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userDrawn="1"/>
        </p:nvSpPr>
        <p:spPr>
          <a:xfrm>
            <a:off x="7620000" y="93041"/>
            <a:ext cx="577255" cy="5772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7452320" y="1108610"/>
            <a:ext cx="351343" cy="3513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7917580" y="1566089"/>
            <a:ext cx="222265" cy="2222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userDrawn="1"/>
        </p:nvSpPr>
        <p:spPr>
          <a:xfrm>
            <a:off x="8028384" y="395073"/>
            <a:ext cx="945695" cy="945695"/>
          </a:xfrm>
          <a:prstGeom prst="rect">
            <a:avLst/>
          </a:prstGeom>
          <a:solidFill>
            <a:srgbClr val="41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et modifiez le titre</a:t>
            </a:r>
            <a:endParaRPr lang="fr-BE" dirty="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D4D978ED-9498-4F0A-BAA7-9FDCD830AFC1}" type="datetimeFigureOut">
              <a:rPr lang="fr-BE"/>
              <a:pPr>
                <a:defRPr/>
              </a:pPr>
              <a:t>14-03-2018</a:t>
            </a:fld>
            <a:endParaRPr lang="fr-BE"/>
          </a:p>
        </p:txBody>
      </p:sp>
      <p:sp>
        <p:nvSpPr>
          <p:cNvPr id="7" name="Triangle isocèle 6"/>
          <p:cNvSpPr/>
          <p:nvPr userDrawn="1"/>
        </p:nvSpPr>
        <p:spPr>
          <a:xfrm>
            <a:off x="962500" y="5836568"/>
            <a:ext cx="2241348" cy="1048816"/>
          </a:xfrm>
          <a:prstGeom prst="triangle">
            <a:avLst/>
          </a:prstGeom>
          <a:solidFill>
            <a:srgbClr val="41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userDrawn="1"/>
        </p:nvSpPr>
        <p:spPr>
          <a:xfrm rot="18900000">
            <a:off x="419588" y="4879867"/>
            <a:ext cx="577255" cy="5772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userDrawn="1"/>
        </p:nvSpPr>
        <p:spPr>
          <a:xfrm rot="18900000">
            <a:off x="188077" y="3763558"/>
            <a:ext cx="351343" cy="3513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userDrawn="1"/>
        </p:nvSpPr>
        <p:spPr>
          <a:xfrm rot="18900000">
            <a:off x="346067" y="3332153"/>
            <a:ext cx="222265" cy="2222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userDrawn="1"/>
        </p:nvSpPr>
        <p:spPr>
          <a:xfrm>
            <a:off x="7620000" y="93041"/>
            <a:ext cx="577255" cy="5772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userDrawn="1"/>
        </p:nvSpPr>
        <p:spPr>
          <a:xfrm>
            <a:off x="7452320" y="1108610"/>
            <a:ext cx="351343" cy="3513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userDrawn="1"/>
        </p:nvSpPr>
        <p:spPr>
          <a:xfrm>
            <a:off x="7917580" y="1566089"/>
            <a:ext cx="222265" cy="2222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8028384" y="395073"/>
            <a:ext cx="945695" cy="945695"/>
          </a:xfrm>
          <a:prstGeom prst="rect">
            <a:avLst/>
          </a:prstGeom>
          <a:solidFill>
            <a:srgbClr val="41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843" y="6207350"/>
            <a:ext cx="595884" cy="569455"/>
          </a:xfrm>
          <a:prstGeom prst="rect">
            <a:avLst/>
          </a:prstGeom>
        </p:spPr>
      </p:pic>
      <p:pic>
        <p:nvPicPr>
          <p:cNvPr id="3" name="Image 2"/>
          <p:cNvPicPr>
            <a:picLocks noChangeAspect="1"/>
          </p:cNvPicPr>
          <p:nvPr userDrawn="1"/>
        </p:nvPicPr>
        <p:blipFill rotWithShape="1">
          <a:blip r:embed="rId5" cstate="print">
            <a:extLst>
              <a:ext uri="{28A0092B-C50C-407E-A947-70E740481C1C}">
                <a14:useLocalDpi xmlns:a14="http://schemas.microsoft.com/office/drawing/2010/main" val="0"/>
              </a:ext>
            </a:extLst>
          </a:blip>
          <a:srcRect l="8699" t="10134" r="10906" b="8694"/>
          <a:stretch/>
        </p:blipFill>
        <p:spPr>
          <a:xfrm>
            <a:off x="8000021" y="6160274"/>
            <a:ext cx="665587" cy="648072"/>
          </a:xfrm>
          <a:prstGeom prst="rect">
            <a:avLst/>
          </a:prstGeom>
        </p:spPr>
      </p:pic>
    </p:spTree>
  </p:cSld>
  <p:clrMap bg1="lt1" tx1="dk1" bg2="lt2" tx2="dk2" accent1="accent1" accent2="accent2" accent3="accent3" accent4="accent4" accent5="accent5" accent6="accent6" hlink="hlink" folHlink="folHlink"/>
  <p:sldLayoutIdLst>
    <p:sldLayoutId id="2147483768" r:id="rId1"/>
    <p:sldLayoutId id="2147483769" r:id="rId2"/>
  </p:sldLayoutIdLst>
  <p:txStyles>
    <p:titleStyle>
      <a:lvl1pPr algn="ctr" rtl="0" fontAlgn="base">
        <a:spcBef>
          <a:spcPct val="0"/>
        </a:spcBef>
        <a:spcAft>
          <a:spcPct val="0"/>
        </a:spcAft>
        <a:defRPr sz="4400" kern="1200">
          <a:solidFill>
            <a:srgbClr val="41A535"/>
          </a:solidFill>
          <a:latin typeface="+mj-lt"/>
          <a:ea typeface="ＭＳ Ｐゴシック" pitchFamily="-72" charset="-128"/>
          <a:cs typeface="ＭＳ Ｐゴシック" pitchFamily="-72" charset="-128"/>
        </a:defRPr>
      </a:lvl1pPr>
      <a:lvl2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fontAlgn="base">
        <a:spcBef>
          <a:spcPct val="20000"/>
        </a:spcBef>
        <a:spcAft>
          <a:spcPct val="0"/>
        </a:spcAft>
        <a:buFont typeface="Arial" pitchFamily="-72" charset="0"/>
        <a:buChar char="•"/>
        <a:defRPr sz="3200" kern="1200">
          <a:solidFill>
            <a:srgbClr val="7030A0"/>
          </a:solidFill>
          <a:latin typeface="+mn-lt"/>
          <a:ea typeface="ＭＳ Ｐゴシック" pitchFamily="-72" charset="-128"/>
          <a:cs typeface="ＭＳ Ｐゴシック" pitchFamily="-72" charset="-128"/>
        </a:defRPr>
      </a:lvl1pPr>
      <a:lvl2pPr marL="742950" indent="-285750" algn="l" rtl="0" fontAlgn="base">
        <a:spcBef>
          <a:spcPct val="20000"/>
        </a:spcBef>
        <a:spcAft>
          <a:spcPct val="0"/>
        </a:spcAft>
        <a:buFont typeface="Arial" pitchFamily="-72" charset="0"/>
        <a:buChar char="–"/>
        <a:defRPr sz="2800" kern="1200">
          <a:solidFill>
            <a:srgbClr val="FFC000"/>
          </a:solidFill>
          <a:latin typeface="+mn-lt"/>
          <a:ea typeface="ＭＳ Ｐゴシック" pitchFamily="-72" charset="-128"/>
          <a:cs typeface="+mn-cs"/>
        </a:defRPr>
      </a:lvl2pPr>
      <a:lvl3pPr marL="1143000" indent="-228600" algn="l" rtl="0" fontAlgn="base">
        <a:spcBef>
          <a:spcPct val="20000"/>
        </a:spcBef>
        <a:spcAft>
          <a:spcPct val="0"/>
        </a:spcAft>
        <a:buFont typeface="Arial" pitchFamily="-72" charset="0"/>
        <a:buChar char="•"/>
        <a:defRPr sz="2400" kern="1200">
          <a:solidFill>
            <a:srgbClr val="00B0F0"/>
          </a:solidFill>
          <a:latin typeface="+mn-lt"/>
          <a:ea typeface="ＭＳ Ｐゴシック" pitchFamily="-72" charset="-128"/>
          <a:cs typeface="+mn-cs"/>
        </a:defRPr>
      </a:lvl3pPr>
      <a:lvl4pPr marL="1600200" indent="-228600" algn="l" rtl="0" fontAlgn="base">
        <a:spcBef>
          <a:spcPct val="20000"/>
        </a:spcBef>
        <a:spcAft>
          <a:spcPct val="0"/>
        </a:spcAft>
        <a:buFont typeface="Arial" pitchFamily="-72" charset="0"/>
        <a:buChar char="–"/>
        <a:defRPr sz="2000" kern="1200">
          <a:solidFill>
            <a:schemeClr val="tx1">
              <a:lumMod val="50000"/>
              <a:lumOff val="50000"/>
            </a:schemeClr>
          </a:solidFill>
          <a:latin typeface="+mn-lt"/>
          <a:ea typeface="ＭＳ Ｐゴシック" pitchFamily="-72" charset="-128"/>
          <a:cs typeface="+mn-cs"/>
        </a:defRPr>
      </a:lvl4pPr>
      <a:lvl5pPr marL="2057400" indent="-228600" algn="l" rtl="0" fontAlgn="base">
        <a:spcBef>
          <a:spcPct val="20000"/>
        </a:spcBef>
        <a:spcAft>
          <a:spcPct val="0"/>
        </a:spcAft>
        <a:buFont typeface="Arial" pitchFamily="-72" charset="0"/>
        <a:buChar char="»"/>
        <a:defRPr sz="2000" kern="1200">
          <a:solidFill>
            <a:schemeClr val="tx1">
              <a:lumMod val="50000"/>
              <a:lumOff val="50000"/>
            </a:schemeClr>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467544" y="2708920"/>
            <a:ext cx="8280400" cy="1160462"/>
          </a:xfrm>
        </p:spPr>
        <p:txBody>
          <a:bodyPr/>
          <a:lstStyle/>
          <a:p>
            <a:r>
              <a:rPr lang="fr-BE" dirty="0" smtClean="0">
                <a:solidFill>
                  <a:schemeClr val="accent2"/>
                </a:solidFill>
              </a:rPr>
              <a:t>Éducation aux médias </a:t>
            </a:r>
            <a:br>
              <a:rPr lang="fr-BE" dirty="0" smtClean="0">
                <a:solidFill>
                  <a:schemeClr val="accent2"/>
                </a:solidFill>
              </a:rPr>
            </a:br>
            <a:r>
              <a:rPr lang="fr-BE" dirty="0" smtClean="0">
                <a:solidFill>
                  <a:schemeClr val="accent2"/>
                </a:solidFill>
              </a:rPr>
              <a:t>Analyse des caricatures sur le thème des </a:t>
            </a:r>
            <a:r>
              <a:rPr lang="fr-BE" dirty="0" smtClean="0">
                <a:solidFill>
                  <a:schemeClr val="accent2"/>
                </a:solidFill>
              </a:rPr>
              <a:t>migrations</a:t>
            </a:r>
            <a:br>
              <a:rPr lang="fr-BE" dirty="0" smtClean="0">
                <a:solidFill>
                  <a:schemeClr val="accent2"/>
                </a:solidFill>
              </a:rPr>
            </a:br>
            <a:endParaRPr lang="fr-BE" dirty="0" smtClean="0">
              <a:solidFill>
                <a:schemeClr val="accent2"/>
              </a:solidFill>
            </a:endParaRPr>
          </a:p>
        </p:txBody>
      </p:sp>
      <p:sp>
        <p:nvSpPr>
          <p:cNvPr id="7" name="Titre 1"/>
          <p:cNvSpPr txBox="1">
            <a:spLocks/>
          </p:cNvSpPr>
          <p:nvPr/>
        </p:nvSpPr>
        <p:spPr>
          <a:xfrm>
            <a:off x="539750" y="4941888"/>
            <a:ext cx="8280400" cy="1158875"/>
          </a:xfrm>
          <a:prstGeom prst="rect">
            <a:avLst/>
          </a:prstGeom>
        </p:spPr>
        <p:txBody>
          <a:bodyPr anchor="ctr">
            <a:prstTxWarp prst="textNoShape">
              <a:avLst/>
            </a:prstTxWarp>
          </a:bodyPr>
          <a:lstStyle/>
          <a:p>
            <a:pPr algn="ctr"/>
            <a:endParaRPr lang="fr-BE" sz="5400" dirty="0">
              <a:solidFill>
                <a:srgbClr val="FE9B00"/>
              </a:solidFill>
              <a:latin typeface="Calibri" pitchFamily="-7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Ironie</a:t>
            </a:r>
            <a:endParaRPr lang="fr-BE" dirty="0"/>
          </a:p>
        </p:txBody>
      </p:sp>
      <p:sp>
        <p:nvSpPr>
          <p:cNvPr id="3" name="Espace réservé du contenu 2"/>
          <p:cNvSpPr>
            <a:spLocks noGrp="1"/>
          </p:cNvSpPr>
          <p:nvPr>
            <p:ph idx="1"/>
          </p:nvPr>
        </p:nvSpPr>
        <p:spPr>
          <a:xfrm>
            <a:off x="4205148" y="2132856"/>
            <a:ext cx="4546848" cy="3071375"/>
          </a:xfrm>
        </p:spPr>
        <p:txBody>
          <a:bodyPr/>
          <a:lstStyle/>
          <a:p>
            <a:pPr marL="0" indent="0" algn="just">
              <a:buNone/>
            </a:pPr>
            <a:r>
              <a:rPr lang="fr-BE" sz="1800" dirty="0">
                <a:solidFill>
                  <a:srgbClr val="7030A0"/>
                </a:solidFill>
              </a:rPr>
              <a:t>L’ironie consiste à faire comprendre le contraire de ce que l’on dit. Elle joue sur l’implicite (ce que l’on ne dit pas clairement mais qui est sous- entendu). Le dessinateur représente une position comme vraie et fondée alors qu’elle devrait rationnellement être considérée comme fausse. Il exagère  le dessin de façon à montrer la bêtise ou la mauvaise foi de la situation. Dans les dessins de presse, l’ironie se décèle souvent en constatant un décalage entre le discours des personnages et l’image que l’on a d’eux.</a:t>
            </a:r>
          </a:p>
        </p:txBody>
      </p:sp>
      <p:pic>
        <p:nvPicPr>
          <p:cNvPr id="5" name="image21.png"/>
          <p:cNvPicPr/>
          <p:nvPr/>
        </p:nvPicPr>
        <p:blipFill>
          <a:blip r:embed="rId2" cstate="print"/>
          <a:stretch>
            <a:fillRect/>
          </a:stretch>
        </p:blipFill>
        <p:spPr>
          <a:xfrm>
            <a:off x="827584" y="1988840"/>
            <a:ext cx="3200892" cy="2376264"/>
          </a:xfrm>
          <a:prstGeom prst="rect">
            <a:avLst/>
          </a:prstGeom>
        </p:spPr>
      </p:pic>
    </p:spTree>
    <p:extLst>
      <p:ext uri="{BB962C8B-B14F-4D97-AF65-F5344CB8AC3E}">
        <p14:creationId xmlns:p14="http://schemas.microsoft.com/office/powerpoint/2010/main" val="3135181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Caricature</a:t>
            </a:r>
            <a:endParaRPr lang="fr-BE" dirty="0"/>
          </a:p>
        </p:txBody>
      </p:sp>
      <p:sp>
        <p:nvSpPr>
          <p:cNvPr id="3" name="Espace réservé du contenu 2"/>
          <p:cNvSpPr>
            <a:spLocks noGrp="1"/>
          </p:cNvSpPr>
          <p:nvPr>
            <p:ph idx="1"/>
          </p:nvPr>
        </p:nvSpPr>
        <p:spPr>
          <a:xfrm>
            <a:off x="4205148" y="2132856"/>
            <a:ext cx="4546848" cy="3071375"/>
          </a:xfrm>
        </p:spPr>
        <p:txBody>
          <a:bodyPr/>
          <a:lstStyle/>
          <a:p>
            <a:pPr marL="0" indent="0" algn="just">
              <a:buNone/>
            </a:pPr>
            <a:r>
              <a:rPr lang="fr-BE" sz="1800" dirty="0">
                <a:solidFill>
                  <a:srgbClr val="7030A0"/>
                </a:solidFill>
              </a:rPr>
              <a:t>Représentation grotesque en dessin ou en peinture, obtenue par l’exagération et la déformation des traits du visage ou des proportions du corps.</a:t>
            </a:r>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1259632" y="1700808"/>
            <a:ext cx="2736304" cy="3980010"/>
          </a:xfrm>
          <a:prstGeom prst="rect">
            <a:avLst/>
          </a:prstGeom>
        </p:spPr>
      </p:pic>
    </p:spTree>
    <p:extLst>
      <p:ext uri="{BB962C8B-B14F-4D97-AF65-F5344CB8AC3E}">
        <p14:creationId xmlns:p14="http://schemas.microsoft.com/office/powerpoint/2010/main" val="123154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1115616" y="1963871"/>
            <a:ext cx="3267096" cy="3240360"/>
          </a:xfrm>
          <a:prstGeom prst="rect">
            <a:avLst/>
          </a:prstGeom>
        </p:spPr>
      </p:pic>
      <p:sp>
        <p:nvSpPr>
          <p:cNvPr id="2" name="Titre 1"/>
          <p:cNvSpPr>
            <a:spLocks noGrp="1"/>
          </p:cNvSpPr>
          <p:nvPr>
            <p:ph type="title"/>
          </p:nvPr>
        </p:nvSpPr>
        <p:spPr/>
        <p:txBody>
          <a:bodyPr/>
          <a:lstStyle/>
          <a:p>
            <a:r>
              <a:rPr lang="fr-BE" dirty="0" smtClean="0"/>
              <a:t>Jeux de mots</a:t>
            </a:r>
            <a:endParaRPr lang="fr-BE" dirty="0"/>
          </a:p>
        </p:txBody>
      </p:sp>
      <p:sp>
        <p:nvSpPr>
          <p:cNvPr id="3" name="Espace réservé du contenu 2"/>
          <p:cNvSpPr>
            <a:spLocks noGrp="1"/>
          </p:cNvSpPr>
          <p:nvPr>
            <p:ph idx="1"/>
          </p:nvPr>
        </p:nvSpPr>
        <p:spPr>
          <a:xfrm>
            <a:off x="4205148" y="2132856"/>
            <a:ext cx="4546848" cy="3071375"/>
          </a:xfrm>
        </p:spPr>
        <p:txBody>
          <a:bodyPr/>
          <a:lstStyle/>
          <a:p>
            <a:pPr marL="0" indent="0" algn="just">
              <a:buNone/>
            </a:pPr>
            <a:r>
              <a:rPr lang="fr-BE" sz="1800" dirty="0">
                <a:solidFill>
                  <a:srgbClr val="7030A0"/>
                </a:solidFill>
              </a:rPr>
              <a:t>Groupe de mots jouant sur les ressemblances entre les mots..</a:t>
            </a:r>
          </a:p>
        </p:txBody>
      </p:sp>
    </p:spTree>
    <p:extLst>
      <p:ext uri="{BB962C8B-B14F-4D97-AF65-F5344CB8AC3E}">
        <p14:creationId xmlns:p14="http://schemas.microsoft.com/office/powerpoint/2010/main" val="2010193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Paradoxe</a:t>
            </a:r>
          </a:p>
        </p:txBody>
      </p:sp>
      <p:sp>
        <p:nvSpPr>
          <p:cNvPr id="3" name="Espace réservé du contenu 2"/>
          <p:cNvSpPr>
            <a:spLocks noGrp="1"/>
          </p:cNvSpPr>
          <p:nvPr>
            <p:ph idx="1"/>
          </p:nvPr>
        </p:nvSpPr>
        <p:spPr>
          <a:xfrm>
            <a:off x="4205148" y="2132856"/>
            <a:ext cx="4546848" cy="3071375"/>
          </a:xfrm>
        </p:spPr>
        <p:txBody>
          <a:bodyPr/>
          <a:lstStyle/>
          <a:p>
            <a:pPr marL="0" indent="0" algn="just">
              <a:buNone/>
            </a:pPr>
            <a:r>
              <a:rPr lang="fr-BE" sz="1800" dirty="0">
                <a:solidFill>
                  <a:srgbClr val="7030A0"/>
                </a:solidFill>
              </a:rPr>
              <a:t>Phrase ou proposition dénuée de sens logique, utilisée pour inviter le lecteur à réfléchir.</a:t>
            </a: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1403648" y="1772816"/>
            <a:ext cx="2877288" cy="3744416"/>
          </a:xfrm>
          <a:prstGeom prst="rect">
            <a:avLst/>
          </a:prstGeom>
        </p:spPr>
      </p:pic>
    </p:spTree>
    <p:extLst>
      <p:ext uri="{BB962C8B-B14F-4D97-AF65-F5344CB8AC3E}">
        <p14:creationId xmlns:p14="http://schemas.microsoft.com/office/powerpoint/2010/main" val="2911424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Stéréotype</a:t>
            </a:r>
            <a:endParaRPr lang="fr-BE" dirty="0"/>
          </a:p>
        </p:txBody>
      </p:sp>
      <p:sp>
        <p:nvSpPr>
          <p:cNvPr id="3" name="Espace réservé du contenu 2"/>
          <p:cNvSpPr>
            <a:spLocks noGrp="1"/>
          </p:cNvSpPr>
          <p:nvPr>
            <p:ph idx="1"/>
          </p:nvPr>
        </p:nvSpPr>
        <p:spPr>
          <a:xfrm>
            <a:off x="4205148" y="2132856"/>
            <a:ext cx="4546848" cy="3071375"/>
          </a:xfrm>
        </p:spPr>
        <p:txBody>
          <a:bodyPr/>
          <a:lstStyle/>
          <a:p>
            <a:pPr marL="0" indent="0" algn="just">
              <a:buNone/>
            </a:pPr>
            <a:r>
              <a:rPr lang="fr-BE" sz="1800" dirty="0">
                <a:solidFill>
                  <a:srgbClr val="7030A0"/>
                </a:solidFill>
              </a:rPr>
              <a:t>Un stéréotype ou un cliché est une expression toute faite sur un sujet, une personne, etc. On la « reçoit » de notre famille, de notre culture et on la croit vraie sans l’avoir vérifiée. Quand les stéréotypes sont faux, ce qui est souvent le cas, ils doivent être combattus. Ils sont à manier avec précaution, car ils sont réducteurs d’un individu à certains traits de sa culture ou à des idées reçues sur celle-ci. Ils sont néanmoins utiles au dessinateur car ils permettent à son lecteur d’identifier directement un individu ou une chose.</a:t>
            </a:r>
          </a:p>
        </p:txBody>
      </p:sp>
      <p:pic>
        <p:nvPicPr>
          <p:cNvPr id="5" name="Image 4"/>
          <p:cNvPicPr/>
          <p:nvPr/>
        </p:nvPicPr>
        <p:blipFill>
          <a:blip r:embed="rId3">
            <a:extLst>
              <a:ext uri="{28A0092B-C50C-407E-A947-70E740481C1C}">
                <a14:useLocalDpi xmlns:a14="http://schemas.microsoft.com/office/drawing/2010/main" val="0"/>
              </a:ext>
            </a:extLst>
          </a:blip>
          <a:stretch>
            <a:fillRect/>
          </a:stretch>
        </p:blipFill>
        <p:spPr>
          <a:xfrm>
            <a:off x="1187623" y="1484784"/>
            <a:ext cx="2976925" cy="4104456"/>
          </a:xfrm>
          <a:prstGeom prst="rect">
            <a:avLst/>
          </a:prstGeom>
        </p:spPr>
      </p:pic>
    </p:spTree>
    <p:extLst>
      <p:ext uri="{BB962C8B-B14F-4D97-AF65-F5344CB8AC3E}">
        <p14:creationId xmlns:p14="http://schemas.microsoft.com/office/powerpoint/2010/main" val="3367829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Expressions imagées</a:t>
            </a:r>
            <a:endParaRPr lang="fr-BE" dirty="0"/>
          </a:p>
        </p:txBody>
      </p:sp>
      <p:pic>
        <p:nvPicPr>
          <p:cNvPr id="6" name="image35.png"/>
          <p:cNvPicPr/>
          <p:nvPr/>
        </p:nvPicPr>
        <p:blipFill>
          <a:blip r:embed="rId2" cstate="print"/>
          <a:stretch>
            <a:fillRect/>
          </a:stretch>
        </p:blipFill>
        <p:spPr>
          <a:xfrm>
            <a:off x="2519772" y="2060848"/>
            <a:ext cx="4500500" cy="3054598"/>
          </a:xfrm>
          <a:prstGeom prst="rect">
            <a:avLst/>
          </a:prstGeom>
        </p:spPr>
      </p:pic>
    </p:spTree>
    <p:extLst>
      <p:ext uri="{BB962C8B-B14F-4D97-AF65-F5344CB8AC3E}">
        <p14:creationId xmlns:p14="http://schemas.microsoft.com/office/powerpoint/2010/main" val="322468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115616" y="1916832"/>
            <a:ext cx="3493654" cy="2376264"/>
            <a:chOff x="0" y="0"/>
            <a:chExt cx="4121051" cy="2519045"/>
          </a:xfrm>
        </p:grpSpPr>
        <p:grpSp>
          <p:nvGrpSpPr>
            <p:cNvPr id="7" name="Groupe 6"/>
            <p:cNvGrpSpPr>
              <a:grpSpLocks/>
            </p:cNvGrpSpPr>
            <p:nvPr/>
          </p:nvGrpSpPr>
          <p:grpSpPr bwMode="auto">
            <a:xfrm>
              <a:off x="2233831" y="25656"/>
              <a:ext cx="1887220" cy="2439670"/>
              <a:chOff x="4346" y="153"/>
              <a:chExt cx="2972" cy="3842"/>
            </a:xfrm>
          </p:grpSpPr>
          <p:sp>
            <p:nvSpPr>
              <p:cNvPr id="12" name="Rectangle 11"/>
              <p:cNvSpPr>
                <a:spLocks noChangeArrowheads="1"/>
              </p:cNvSpPr>
              <p:nvPr/>
            </p:nvSpPr>
            <p:spPr bwMode="auto">
              <a:xfrm>
                <a:off x="4346" y="153"/>
                <a:ext cx="2972" cy="3842"/>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pic>
            <p:nvPicPr>
              <p:cNvPr id="13"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 y="153"/>
                <a:ext cx="2631" cy="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4346" y="153"/>
                <a:ext cx="2972" cy="3842"/>
              </a:xfrm>
              <a:prstGeom prst="rect">
                <a:avLst/>
              </a:prstGeom>
              <a:noFill/>
              <a:ln w="278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BE"/>
              </a:p>
            </p:txBody>
          </p:sp>
        </p:grpSp>
        <p:grpSp>
          <p:nvGrpSpPr>
            <p:cNvPr id="8" name="Groupe 7"/>
            <p:cNvGrpSpPr>
              <a:grpSpLocks/>
            </p:cNvGrpSpPr>
            <p:nvPr/>
          </p:nvGrpSpPr>
          <p:grpSpPr bwMode="auto">
            <a:xfrm>
              <a:off x="0" y="0"/>
              <a:ext cx="1965960" cy="2519045"/>
              <a:chOff x="828" y="128"/>
              <a:chExt cx="3096" cy="3967"/>
            </a:xfrm>
          </p:grpSpPr>
          <p:sp>
            <p:nvSpPr>
              <p:cNvPr id="9" name="Rectangle 8"/>
              <p:cNvSpPr>
                <a:spLocks noChangeArrowheads="1"/>
              </p:cNvSpPr>
              <p:nvPr/>
            </p:nvSpPr>
            <p:spPr bwMode="auto">
              <a:xfrm>
                <a:off x="828" y="128"/>
                <a:ext cx="3096" cy="3967"/>
              </a:xfrm>
              <a:prstGeom prst="rect">
                <a:avLst/>
              </a:prstGeom>
              <a:solidFill>
                <a:srgbClr val="000000">
                  <a:alpha val="2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pic>
            <p:nvPicPr>
              <p:cNvPr id="1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 y="153"/>
                <a:ext cx="2972" cy="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853" y="153"/>
                <a:ext cx="2972" cy="3842"/>
              </a:xfrm>
              <a:prstGeom prst="rect">
                <a:avLst/>
              </a:prstGeom>
              <a:noFill/>
              <a:ln w="2794">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BE"/>
              </a:p>
            </p:txBody>
          </p:sp>
        </p:grpSp>
      </p:grpSp>
      <p:sp>
        <p:nvSpPr>
          <p:cNvPr id="2" name="Titre 1"/>
          <p:cNvSpPr>
            <a:spLocks noGrp="1"/>
          </p:cNvSpPr>
          <p:nvPr>
            <p:ph type="title"/>
          </p:nvPr>
        </p:nvSpPr>
        <p:spPr/>
        <p:txBody>
          <a:bodyPr/>
          <a:lstStyle/>
          <a:p>
            <a:r>
              <a:rPr lang="fr-BE" dirty="0" smtClean="0"/>
              <a:t>Détournement</a:t>
            </a:r>
            <a:endParaRPr lang="fr-BE" dirty="0"/>
          </a:p>
        </p:txBody>
      </p:sp>
      <p:sp>
        <p:nvSpPr>
          <p:cNvPr id="3" name="Espace réservé du contenu 2"/>
          <p:cNvSpPr>
            <a:spLocks noGrp="1"/>
          </p:cNvSpPr>
          <p:nvPr>
            <p:ph idx="1"/>
          </p:nvPr>
        </p:nvSpPr>
        <p:spPr>
          <a:xfrm>
            <a:off x="4701324" y="3090383"/>
            <a:ext cx="3991018" cy="648072"/>
          </a:xfrm>
        </p:spPr>
        <p:txBody>
          <a:bodyPr/>
          <a:lstStyle/>
          <a:p>
            <a:pPr marL="0" indent="0">
              <a:buNone/>
            </a:pPr>
            <a:r>
              <a:rPr lang="fr-BE" sz="1800" dirty="0" smtClean="0">
                <a:solidFill>
                  <a:srgbClr val="7030A0"/>
                </a:solidFill>
              </a:rPr>
              <a:t>Détournement d’une œuvre de référence</a:t>
            </a:r>
            <a:endParaRPr lang="fr-BE" sz="1800" dirty="0">
              <a:solidFill>
                <a:srgbClr val="7030A0"/>
              </a:solidFill>
            </a:endParaRPr>
          </a:p>
        </p:txBody>
      </p:sp>
    </p:spTree>
    <p:extLst>
      <p:ext uri="{BB962C8B-B14F-4D97-AF65-F5344CB8AC3E}">
        <p14:creationId xmlns:p14="http://schemas.microsoft.com/office/powerpoint/2010/main" val="2409520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908720"/>
            <a:ext cx="6552728" cy="4525963"/>
          </a:xfrm>
        </p:spPr>
        <p:txBody>
          <a:bodyPr/>
          <a:lstStyle/>
          <a:p>
            <a:pPr marL="0" lvl="0" indent="0">
              <a:buNone/>
            </a:pPr>
            <a:r>
              <a:rPr lang="fr-BE" sz="1600" dirty="0">
                <a:solidFill>
                  <a:srgbClr val="7030A0"/>
                </a:solidFill>
              </a:rPr>
              <a:t>Allégorie : représentation d’un concept, d’une notion abstraite par des personnages ou des symboles</a:t>
            </a:r>
          </a:p>
          <a:p>
            <a:pPr marL="0" lvl="0" indent="0">
              <a:buNone/>
            </a:pPr>
            <a:r>
              <a:rPr lang="fr-BE" sz="1600" dirty="0">
                <a:solidFill>
                  <a:srgbClr val="7030A0"/>
                </a:solidFill>
              </a:rPr>
              <a:t>Comparaison : juxtaposition de mises en scène semblables pour suggérer un statu quo, une évolution de situation ou une opposition</a:t>
            </a:r>
          </a:p>
          <a:p>
            <a:pPr marL="0" lvl="0" indent="0">
              <a:buNone/>
            </a:pPr>
            <a:r>
              <a:rPr lang="fr-BE" sz="1600" dirty="0">
                <a:solidFill>
                  <a:srgbClr val="7030A0"/>
                </a:solidFill>
              </a:rPr>
              <a:t>Détournement : détournement d’un objet, un monument ou une œuvre d’art</a:t>
            </a:r>
          </a:p>
          <a:p>
            <a:pPr marL="0" lvl="0" indent="0">
              <a:buNone/>
            </a:pPr>
            <a:r>
              <a:rPr lang="fr-BE" sz="1600" dirty="0">
                <a:solidFill>
                  <a:srgbClr val="7030A0"/>
                </a:solidFill>
              </a:rPr>
              <a:t>Ironie : donner pour vrai une interprétation mais en exagérant les traits permettant de rendre manifeste la fausseté de cette affirmation.</a:t>
            </a:r>
          </a:p>
          <a:p>
            <a:pPr marL="0" lvl="0" indent="0">
              <a:buNone/>
            </a:pPr>
            <a:r>
              <a:rPr lang="fr-BE" sz="1600" dirty="0">
                <a:solidFill>
                  <a:srgbClr val="7030A0"/>
                </a:solidFill>
              </a:rPr>
              <a:t>Paradoxe : présenter une situation qui va à l’encontre de la manière de penser habituelle en cherchant à faire réagir en heurtant la raison et la </a:t>
            </a:r>
            <a:r>
              <a:rPr lang="fr-BE" sz="1600" dirty="0" smtClean="0">
                <a:solidFill>
                  <a:srgbClr val="7030A0"/>
                </a:solidFill>
              </a:rPr>
              <a:t>logique </a:t>
            </a:r>
            <a:r>
              <a:rPr lang="fr-BE" sz="1600" dirty="0">
                <a:solidFill>
                  <a:srgbClr val="7030A0"/>
                </a:solidFill>
              </a:rPr>
              <a:t>(les personnages agissent de façon inhabituelle)</a:t>
            </a:r>
          </a:p>
          <a:p>
            <a:pPr marL="0" lvl="0" indent="0">
              <a:buNone/>
            </a:pPr>
            <a:r>
              <a:rPr lang="fr-BE" sz="1600" dirty="0">
                <a:solidFill>
                  <a:srgbClr val="7030A0"/>
                </a:solidFill>
              </a:rPr>
              <a:t>Stéréotype : opinion toute faite, cliché, réduisant les singularités et né d’une généralisation abusive. Permet d’identifier facilement un personnage ou de représenter un groupe par un personnage unique.</a:t>
            </a:r>
          </a:p>
          <a:p>
            <a:pPr marL="0" lvl="0" indent="0">
              <a:buNone/>
            </a:pPr>
            <a:r>
              <a:rPr lang="fr-BE" sz="1600" dirty="0">
                <a:solidFill>
                  <a:srgbClr val="7030A0"/>
                </a:solidFill>
              </a:rPr>
              <a:t>Personnification : représentation d’un élément inanimé ou d’un animal avec des caractéristiques humaines </a:t>
            </a:r>
          </a:p>
          <a:p>
            <a:pPr marL="0" lvl="0" indent="0">
              <a:buNone/>
            </a:pPr>
            <a:r>
              <a:rPr lang="fr-BE" sz="1600" dirty="0">
                <a:solidFill>
                  <a:srgbClr val="7030A0"/>
                </a:solidFill>
              </a:rPr>
              <a:t>Caricature (Exagération) : représentation disproportionnée d’une situation, d’un objet ou d’une partie de corps d’un personnage. Il peut s’agir d’une amplification ou d’une simplification à outrance.</a:t>
            </a:r>
          </a:p>
          <a:p>
            <a:pPr marL="0" lvl="0" indent="0">
              <a:buNone/>
            </a:pPr>
            <a:r>
              <a:rPr lang="fr-BE" sz="1600" dirty="0">
                <a:solidFill>
                  <a:srgbClr val="7030A0"/>
                </a:solidFill>
              </a:rPr>
              <a:t>…</a:t>
            </a:r>
          </a:p>
          <a:p>
            <a:pPr marL="0" indent="0">
              <a:buNone/>
            </a:pPr>
            <a:endParaRPr lang="fr-BE" sz="2800" dirty="0"/>
          </a:p>
        </p:txBody>
      </p:sp>
    </p:spTree>
    <p:extLst>
      <p:ext uri="{BB962C8B-B14F-4D97-AF65-F5344CB8AC3E}">
        <p14:creationId xmlns:p14="http://schemas.microsoft.com/office/powerpoint/2010/main" val="122283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427984" y="2639937"/>
            <a:ext cx="4104456" cy="791493"/>
          </a:xfrm>
        </p:spPr>
        <p:txBody>
          <a:bodyPr/>
          <a:lstStyle/>
          <a:p>
            <a:pPr marL="0" indent="0">
              <a:buNone/>
            </a:pPr>
            <a:r>
              <a:rPr lang="fr-BE" sz="2800" u="sng" dirty="0" smtClean="0">
                <a:solidFill>
                  <a:schemeClr val="accent2"/>
                </a:solidFill>
              </a:rPr>
              <a:t>Dénotation </a:t>
            </a:r>
          </a:p>
          <a:p>
            <a:pPr marL="0" indent="0">
              <a:buNone/>
            </a:pPr>
            <a:r>
              <a:rPr lang="fr-BE" sz="2800" dirty="0" smtClean="0">
                <a:solidFill>
                  <a:schemeClr val="accent2"/>
                </a:solidFill>
              </a:rPr>
              <a:t>Description </a:t>
            </a:r>
            <a:r>
              <a:rPr lang="fr-BE" sz="2800" dirty="0">
                <a:solidFill>
                  <a:schemeClr val="accent2"/>
                </a:solidFill>
              </a:rPr>
              <a:t>des éléments et sens objectif immédiat des éléments de la </a:t>
            </a:r>
            <a:r>
              <a:rPr lang="fr-BE" sz="2800" dirty="0" smtClean="0">
                <a:solidFill>
                  <a:schemeClr val="accent2"/>
                </a:solidFill>
              </a:rPr>
              <a:t>composition.</a:t>
            </a:r>
            <a:endParaRPr lang="fr-BE" sz="2800" dirty="0">
              <a:solidFill>
                <a:schemeClr val="accent2"/>
              </a:solidFill>
            </a:endParaRPr>
          </a:p>
        </p:txBody>
      </p:sp>
      <p:pic>
        <p:nvPicPr>
          <p:cNvPr id="6"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971600" y="119675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865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5004048" y="1600200"/>
            <a:ext cx="3682752" cy="4525963"/>
          </a:xfrm>
        </p:spPr>
        <p:txBody>
          <a:bodyPr/>
          <a:lstStyle/>
          <a:p>
            <a:pPr marL="0" indent="0">
              <a:buNone/>
            </a:pPr>
            <a:r>
              <a:rPr lang="fr-BE" sz="2800" u="sng" dirty="0">
                <a:solidFill>
                  <a:schemeClr val="accent2"/>
                </a:solidFill>
              </a:rPr>
              <a:t>Couleurs utilisées </a:t>
            </a:r>
            <a:r>
              <a:rPr lang="fr-BE" sz="2800" dirty="0">
                <a:solidFill>
                  <a:schemeClr val="accent2"/>
                </a:solidFill>
              </a:rPr>
              <a:t>: </a:t>
            </a:r>
            <a:endParaRPr lang="fr-BE" sz="2800" dirty="0" smtClean="0">
              <a:solidFill>
                <a:schemeClr val="accent2"/>
              </a:solidFill>
            </a:endParaRPr>
          </a:p>
          <a:p>
            <a:pPr marL="0" indent="0">
              <a:buNone/>
            </a:pPr>
            <a:r>
              <a:rPr lang="fr-BE" sz="2800" dirty="0" smtClean="0">
                <a:solidFill>
                  <a:schemeClr val="accent2"/>
                </a:solidFill>
              </a:rPr>
              <a:t>noir </a:t>
            </a:r>
            <a:r>
              <a:rPr lang="fr-BE" sz="2800" dirty="0">
                <a:solidFill>
                  <a:schemeClr val="accent2"/>
                </a:solidFill>
              </a:rPr>
              <a:t>et blanc / couleurs – couleurs vives / pastelles - contrastes</a:t>
            </a:r>
          </a:p>
          <a:p>
            <a:endParaRPr lang="fr-BE" dirty="0"/>
          </a:p>
        </p:txBody>
      </p:sp>
      <p:pic>
        <p:nvPicPr>
          <p:cNvPr id="6"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4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fr-BE" dirty="0" smtClean="0">
                <a:solidFill>
                  <a:schemeClr val="accent5"/>
                </a:solidFill>
              </a:rPr>
              <a:t>Philippe Delmotte</a:t>
            </a:r>
          </a:p>
          <a:p>
            <a:pPr marL="0" indent="0" algn="ctr">
              <a:buNone/>
            </a:pPr>
            <a:endParaRPr lang="fr-BE" dirty="0" smtClean="0"/>
          </a:p>
          <a:p>
            <a:pPr marL="0" indent="0" algn="ctr">
              <a:buNone/>
            </a:pPr>
            <a:r>
              <a:rPr lang="fr-BE" dirty="0" smtClean="0"/>
              <a:t>Chargés de mission  au Conseil supérieur de l’éducation aux médias</a:t>
            </a:r>
            <a:endParaRPr lang="fr-BE" dirty="0"/>
          </a:p>
        </p:txBody>
      </p:sp>
    </p:spTree>
    <p:extLst>
      <p:ext uri="{BB962C8B-B14F-4D97-AF65-F5344CB8AC3E}">
        <p14:creationId xmlns:p14="http://schemas.microsoft.com/office/powerpoint/2010/main" val="1344590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716016" y="1916833"/>
            <a:ext cx="3970784" cy="3168352"/>
          </a:xfrm>
        </p:spPr>
        <p:txBody>
          <a:bodyPr/>
          <a:lstStyle/>
          <a:p>
            <a:pPr marL="0" lvl="0" indent="0">
              <a:buNone/>
            </a:pPr>
            <a:r>
              <a:rPr lang="fr-BE" sz="2800" u="sng" dirty="0">
                <a:solidFill>
                  <a:schemeClr val="accent2"/>
                </a:solidFill>
              </a:rPr>
              <a:t>Organisation de l’espace </a:t>
            </a:r>
            <a:r>
              <a:rPr lang="fr-BE" sz="2800" dirty="0">
                <a:solidFill>
                  <a:schemeClr val="accent2"/>
                </a:solidFill>
              </a:rPr>
              <a:t>: cadrage - éléments centraux/périphériques - zone supérieur / inférieure - lignes dominantes</a:t>
            </a:r>
          </a:p>
          <a:p>
            <a:endParaRPr lang="fr-BE" dirty="0"/>
          </a:p>
        </p:txBody>
      </p:sp>
      <p:pic>
        <p:nvPicPr>
          <p:cNvPr id="5"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775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716016" y="1916833"/>
            <a:ext cx="3970784" cy="3168352"/>
          </a:xfrm>
        </p:spPr>
        <p:txBody>
          <a:bodyPr/>
          <a:lstStyle/>
          <a:p>
            <a:pPr marL="0" lvl="0" indent="0">
              <a:buNone/>
            </a:pPr>
            <a:r>
              <a:rPr lang="fr-BE" sz="2800" u="sng" dirty="0" smtClean="0">
                <a:solidFill>
                  <a:schemeClr val="accent2"/>
                </a:solidFill>
              </a:rPr>
              <a:t>L’évènement </a:t>
            </a:r>
            <a:r>
              <a:rPr lang="fr-BE" sz="2800" u="sng" dirty="0">
                <a:solidFill>
                  <a:schemeClr val="accent2"/>
                </a:solidFill>
              </a:rPr>
              <a:t>dont traite la caricature</a:t>
            </a:r>
            <a:endParaRPr lang="fr-BE" dirty="0"/>
          </a:p>
        </p:txBody>
      </p:sp>
      <p:pic>
        <p:nvPicPr>
          <p:cNvPr id="5"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21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716016" y="1916833"/>
            <a:ext cx="3970784" cy="3168352"/>
          </a:xfrm>
        </p:spPr>
        <p:txBody>
          <a:bodyPr/>
          <a:lstStyle/>
          <a:p>
            <a:pPr marL="0" lvl="0" indent="0">
              <a:buNone/>
            </a:pPr>
            <a:r>
              <a:rPr lang="fr-BE" sz="2800" u="sng" dirty="0">
                <a:solidFill>
                  <a:schemeClr val="accent2"/>
                </a:solidFill>
              </a:rPr>
              <a:t>Les personnages </a:t>
            </a:r>
            <a:r>
              <a:rPr lang="fr-BE" sz="2800" dirty="0">
                <a:solidFill>
                  <a:schemeClr val="accent2"/>
                </a:solidFill>
              </a:rPr>
              <a:t>: </a:t>
            </a:r>
            <a:endParaRPr lang="fr-BE" sz="2800" dirty="0" smtClean="0">
              <a:solidFill>
                <a:schemeClr val="accent2"/>
              </a:solidFill>
            </a:endParaRPr>
          </a:p>
          <a:p>
            <a:pPr marL="0" lvl="0" indent="0">
              <a:buNone/>
            </a:pPr>
            <a:r>
              <a:rPr lang="fr-BE" sz="2400" dirty="0" smtClean="0">
                <a:solidFill>
                  <a:schemeClr val="accent2"/>
                </a:solidFill>
              </a:rPr>
              <a:t>nombre</a:t>
            </a:r>
            <a:r>
              <a:rPr lang="fr-BE" sz="2400" dirty="0">
                <a:solidFill>
                  <a:schemeClr val="accent2"/>
                </a:solidFill>
              </a:rPr>
              <a:t>, attitudes, gestes, expression, emblème permettant de les identifier - Identité historique individuelle ou collective - Place principale / secondaire - Connotation positive / négative – Relation avec les autres : opposition / association / exclusion</a:t>
            </a:r>
          </a:p>
        </p:txBody>
      </p:sp>
      <p:pic>
        <p:nvPicPr>
          <p:cNvPr id="4099"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728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716016" y="1916833"/>
            <a:ext cx="3970784" cy="3168352"/>
          </a:xfrm>
        </p:spPr>
        <p:txBody>
          <a:bodyPr/>
          <a:lstStyle/>
          <a:p>
            <a:pPr marL="0" lvl="0" indent="0">
              <a:buNone/>
            </a:pPr>
            <a:r>
              <a:rPr lang="fr-BE" sz="2800" u="sng" dirty="0">
                <a:solidFill>
                  <a:schemeClr val="accent2"/>
                </a:solidFill>
              </a:rPr>
              <a:t>Les objets </a:t>
            </a:r>
            <a:r>
              <a:rPr lang="fr-BE" sz="2800" dirty="0">
                <a:solidFill>
                  <a:schemeClr val="accent2"/>
                </a:solidFill>
              </a:rPr>
              <a:t>: </a:t>
            </a:r>
            <a:endParaRPr lang="fr-BE" sz="2800" dirty="0" smtClean="0">
              <a:solidFill>
                <a:schemeClr val="accent2"/>
              </a:solidFill>
            </a:endParaRPr>
          </a:p>
          <a:p>
            <a:pPr marL="0" lvl="0" indent="0">
              <a:buNone/>
            </a:pPr>
            <a:r>
              <a:rPr lang="fr-BE" sz="2800" dirty="0" smtClean="0">
                <a:solidFill>
                  <a:schemeClr val="accent2"/>
                </a:solidFill>
              </a:rPr>
              <a:t>nombre</a:t>
            </a:r>
            <a:r>
              <a:rPr lang="fr-BE" sz="2800" dirty="0">
                <a:solidFill>
                  <a:schemeClr val="accent2"/>
                </a:solidFill>
              </a:rPr>
              <a:t>, énumération, rôle essentiel / secondaire</a:t>
            </a:r>
          </a:p>
        </p:txBody>
      </p:sp>
      <p:pic>
        <p:nvPicPr>
          <p:cNvPr id="4099"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69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716016" y="1916833"/>
            <a:ext cx="3970784" cy="3168352"/>
          </a:xfrm>
        </p:spPr>
        <p:txBody>
          <a:bodyPr/>
          <a:lstStyle/>
          <a:p>
            <a:pPr marL="0" lvl="0" indent="0">
              <a:buNone/>
            </a:pPr>
            <a:r>
              <a:rPr lang="fr-BE" sz="2800" u="sng" dirty="0">
                <a:solidFill>
                  <a:schemeClr val="accent2"/>
                </a:solidFill>
              </a:rPr>
              <a:t>Le décor </a:t>
            </a:r>
            <a:r>
              <a:rPr lang="fr-BE" sz="2800" dirty="0">
                <a:solidFill>
                  <a:schemeClr val="accent2"/>
                </a:solidFill>
              </a:rPr>
              <a:t>: </a:t>
            </a:r>
            <a:endParaRPr lang="fr-BE" sz="2800" dirty="0" smtClean="0">
              <a:solidFill>
                <a:schemeClr val="accent2"/>
              </a:solidFill>
            </a:endParaRPr>
          </a:p>
          <a:p>
            <a:pPr marL="0" lvl="0" indent="0">
              <a:buNone/>
            </a:pPr>
            <a:r>
              <a:rPr lang="fr-BE" sz="2800" dirty="0" smtClean="0">
                <a:solidFill>
                  <a:schemeClr val="accent2"/>
                </a:solidFill>
              </a:rPr>
              <a:t>est-il </a:t>
            </a:r>
            <a:r>
              <a:rPr lang="fr-BE" sz="2800" dirty="0">
                <a:solidFill>
                  <a:schemeClr val="accent2"/>
                </a:solidFill>
              </a:rPr>
              <a:t>existant ? - extérieur ou intérieur</a:t>
            </a:r>
          </a:p>
        </p:txBody>
      </p:sp>
      <p:pic>
        <p:nvPicPr>
          <p:cNvPr id="4099"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441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716016" y="1916833"/>
            <a:ext cx="3970784" cy="3168352"/>
          </a:xfrm>
        </p:spPr>
        <p:txBody>
          <a:bodyPr/>
          <a:lstStyle/>
          <a:p>
            <a:pPr marL="0" lvl="0" indent="0">
              <a:buNone/>
            </a:pPr>
            <a:r>
              <a:rPr lang="fr-BE" sz="2800" u="sng" dirty="0">
                <a:solidFill>
                  <a:schemeClr val="accent2"/>
                </a:solidFill>
              </a:rPr>
              <a:t>Les signes graphiques </a:t>
            </a:r>
            <a:r>
              <a:rPr lang="fr-BE" sz="2800" dirty="0">
                <a:solidFill>
                  <a:schemeClr val="accent2"/>
                </a:solidFill>
              </a:rPr>
              <a:t>: </a:t>
            </a:r>
            <a:endParaRPr lang="fr-BE" sz="2800" dirty="0" smtClean="0">
              <a:solidFill>
                <a:schemeClr val="accent2"/>
              </a:solidFill>
            </a:endParaRPr>
          </a:p>
          <a:p>
            <a:pPr marL="0" lvl="0" indent="0">
              <a:buNone/>
            </a:pPr>
            <a:r>
              <a:rPr lang="fr-BE" sz="2800" dirty="0" smtClean="0">
                <a:solidFill>
                  <a:schemeClr val="accent2"/>
                </a:solidFill>
              </a:rPr>
              <a:t>!, </a:t>
            </a:r>
            <a:r>
              <a:rPr lang="fr-BE" sz="2800" dirty="0">
                <a:solidFill>
                  <a:schemeClr val="accent2"/>
                </a:solidFill>
              </a:rPr>
              <a:t>?, …, zzz</a:t>
            </a:r>
          </a:p>
        </p:txBody>
      </p:sp>
      <p:pic>
        <p:nvPicPr>
          <p:cNvPr id="4099"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61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716016" y="1916833"/>
            <a:ext cx="3970784" cy="3168352"/>
          </a:xfrm>
        </p:spPr>
        <p:txBody>
          <a:bodyPr/>
          <a:lstStyle/>
          <a:p>
            <a:pPr marL="0" lvl="0" indent="0">
              <a:buNone/>
            </a:pPr>
            <a:r>
              <a:rPr lang="fr-BE" sz="2800" u="sng" dirty="0">
                <a:solidFill>
                  <a:schemeClr val="accent2"/>
                </a:solidFill>
              </a:rPr>
              <a:t>Décodage du texte </a:t>
            </a:r>
            <a:r>
              <a:rPr lang="fr-BE" sz="2800" dirty="0">
                <a:solidFill>
                  <a:schemeClr val="accent2"/>
                </a:solidFill>
              </a:rPr>
              <a:t>: titre, légende, onomatopées, bruit</a:t>
            </a:r>
          </a:p>
        </p:txBody>
      </p:sp>
      <p:pic>
        <p:nvPicPr>
          <p:cNvPr id="4099"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05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260648"/>
            <a:ext cx="6552728" cy="4525963"/>
          </a:xfrm>
        </p:spPr>
        <p:txBody>
          <a:bodyPr/>
          <a:lstStyle/>
          <a:p>
            <a:pPr marL="0" lvl="0" indent="0">
              <a:buNone/>
            </a:pPr>
            <a:r>
              <a:rPr lang="fr-BE" sz="1600" u="sng" dirty="0" smtClean="0">
                <a:solidFill>
                  <a:srgbClr val="7030A0"/>
                </a:solidFill>
              </a:rPr>
              <a:t>Figures de style</a:t>
            </a:r>
          </a:p>
          <a:p>
            <a:pPr marL="0" lvl="0" indent="0">
              <a:buNone/>
            </a:pPr>
            <a:r>
              <a:rPr lang="fr-BE" sz="1600" dirty="0" smtClean="0">
                <a:solidFill>
                  <a:srgbClr val="7030A0"/>
                </a:solidFill>
              </a:rPr>
              <a:t>Allégorie </a:t>
            </a:r>
            <a:r>
              <a:rPr lang="fr-BE" sz="1600" dirty="0">
                <a:solidFill>
                  <a:srgbClr val="7030A0"/>
                </a:solidFill>
              </a:rPr>
              <a:t>: représentation d’un concept, d’une notion abstraite par des personnages ou des symboles</a:t>
            </a:r>
          </a:p>
          <a:p>
            <a:pPr marL="0" lvl="0" indent="0">
              <a:buNone/>
            </a:pPr>
            <a:r>
              <a:rPr lang="fr-BE" sz="1600" dirty="0">
                <a:solidFill>
                  <a:srgbClr val="7030A0"/>
                </a:solidFill>
              </a:rPr>
              <a:t>Comparaison : juxtaposition de mises en scène semblables pour suggérer un statu quo, une évolution de situation ou une opposition</a:t>
            </a:r>
          </a:p>
          <a:p>
            <a:pPr marL="0" lvl="0" indent="0">
              <a:buNone/>
            </a:pPr>
            <a:r>
              <a:rPr lang="fr-BE" sz="1600" dirty="0">
                <a:solidFill>
                  <a:srgbClr val="7030A0"/>
                </a:solidFill>
              </a:rPr>
              <a:t>Détournement : détournement d’un objet, un monument ou une œuvre d’art</a:t>
            </a:r>
          </a:p>
          <a:p>
            <a:pPr marL="0" lvl="0" indent="0">
              <a:buNone/>
            </a:pPr>
            <a:r>
              <a:rPr lang="fr-BE" sz="1600" dirty="0">
                <a:solidFill>
                  <a:srgbClr val="7030A0"/>
                </a:solidFill>
              </a:rPr>
              <a:t>Ironie : donner pour vrai une interprétation mais en exagérant les traits permettant de rendre manifeste la fausseté de cette affirmation.</a:t>
            </a:r>
          </a:p>
          <a:p>
            <a:pPr marL="0" lvl="0" indent="0">
              <a:buNone/>
            </a:pPr>
            <a:r>
              <a:rPr lang="fr-BE" sz="1600" dirty="0">
                <a:solidFill>
                  <a:srgbClr val="7030A0"/>
                </a:solidFill>
              </a:rPr>
              <a:t>Paradoxe : présenter une situation qui va à l’encontre de la manière de penser habituelle en cherchant à faire réagir en heurtant la raison et la </a:t>
            </a:r>
            <a:r>
              <a:rPr lang="fr-BE" sz="1600" dirty="0" smtClean="0">
                <a:solidFill>
                  <a:srgbClr val="7030A0"/>
                </a:solidFill>
              </a:rPr>
              <a:t>logique </a:t>
            </a:r>
            <a:r>
              <a:rPr lang="fr-BE" sz="1600" dirty="0">
                <a:solidFill>
                  <a:srgbClr val="7030A0"/>
                </a:solidFill>
              </a:rPr>
              <a:t>(les personnages agissent de façon inhabituelle)</a:t>
            </a:r>
          </a:p>
          <a:p>
            <a:pPr marL="0" lvl="0" indent="0">
              <a:buNone/>
            </a:pPr>
            <a:r>
              <a:rPr lang="fr-BE" sz="1600" dirty="0">
                <a:solidFill>
                  <a:srgbClr val="7030A0"/>
                </a:solidFill>
              </a:rPr>
              <a:t>Stéréotype : opinion toute faite, cliché, réduisant les singularités et né d’une généralisation abusive. Permet d’identifier facilement un personnage ou de représenter un groupe par un personnage unique.</a:t>
            </a:r>
          </a:p>
          <a:p>
            <a:pPr marL="0" lvl="0" indent="0">
              <a:buNone/>
            </a:pPr>
            <a:r>
              <a:rPr lang="fr-BE" sz="1600" dirty="0">
                <a:solidFill>
                  <a:srgbClr val="7030A0"/>
                </a:solidFill>
              </a:rPr>
              <a:t>Personnification : représentation d’un élément inanimé ou d’un animal avec des caractéristiques humaines </a:t>
            </a:r>
          </a:p>
          <a:p>
            <a:pPr marL="0" lvl="0" indent="0">
              <a:buNone/>
            </a:pPr>
            <a:r>
              <a:rPr lang="fr-BE" sz="1600" dirty="0">
                <a:solidFill>
                  <a:srgbClr val="7030A0"/>
                </a:solidFill>
              </a:rPr>
              <a:t>Caricature (Exagération) : représentation disproportionnée d’une situation, d’un objet ou d’une partie de corps d’un personnage. Il peut s’agir d’une amplification ou d’une simplification à outrance.</a:t>
            </a:r>
          </a:p>
          <a:p>
            <a:pPr marL="0" lvl="0" indent="0">
              <a:buNone/>
            </a:pPr>
            <a:r>
              <a:rPr lang="fr-BE" sz="1600" dirty="0">
                <a:solidFill>
                  <a:srgbClr val="7030A0"/>
                </a:solidFill>
              </a:rPr>
              <a:t>…</a:t>
            </a:r>
          </a:p>
          <a:p>
            <a:pPr marL="0" indent="0">
              <a:buNone/>
            </a:pPr>
            <a:endParaRPr lang="fr-BE" sz="2800" dirty="0"/>
          </a:p>
        </p:txBody>
      </p:sp>
    </p:spTree>
    <p:extLst>
      <p:ext uri="{BB962C8B-B14F-4D97-AF65-F5344CB8AC3E}">
        <p14:creationId xmlns:p14="http://schemas.microsoft.com/office/powerpoint/2010/main" val="2637426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Analyse d’une caricature</a:t>
            </a:r>
            <a:endParaRPr lang="fr-BE" dirty="0"/>
          </a:p>
        </p:txBody>
      </p:sp>
      <p:sp>
        <p:nvSpPr>
          <p:cNvPr id="4" name="Espace réservé du contenu 3"/>
          <p:cNvSpPr>
            <a:spLocks noGrp="1"/>
          </p:cNvSpPr>
          <p:nvPr>
            <p:ph idx="1"/>
          </p:nvPr>
        </p:nvSpPr>
        <p:spPr>
          <a:xfrm>
            <a:off x="4716016" y="1916833"/>
            <a:ext cx="3970784" cy="3168352"/>
          </a:xfrm>
        </p:spPr>
        <p:txBody>
          <a:bodyPr/>
          <a:lstStyle/>
          <a:p>
            <a:pPr marL="0" lvl="0" indent="0">
              <a:buNone/>
            </a:pPr>
            <a:r>
              <a:rPr lang="fr-BE" sz="2800" u="sng" dirty="0">
                <a:solidFill>
                  <a:schemeClr val="accent2"/>
                </a:solidFill>
              </a:rPr>
              <a:t>Connotation </a:t>
            </a:r>
          </a:p>
          <a:p>
            <a:pPr marL="0" lvl="0" indent="0">
              <a:buNone/>
            </a:pPr>
            <a:r>
              <a:rPr lang="fr-BE" sz="2400" dirty="0">
                <a:solidFill>
                  <a:schemeClr val="accent2"/>
                </a:solidFill>
              </a:rPr>
              <a:t>Signification culturelle ou subjective qui varie en fonction du temps et des lieux</a:t>
            </a:r>
          </a:p>
          <a:p>
            <a:pPr marL="0" lvl="0" indent="0">
              <a:buNone/>
            </a:pPr>
            <a:r>
              <a:rPr lang="fr-BE" sz="2400" dirty="0">
                <a:solidFill>
                  <a:schemeClr val="accent2"/>
                </a:solidFill>
              </a:rPr>
              <a:t>Comment comprendre la caricature ? Quels messages fait-elle passer ? Que dénonce-t-elle ? Donner une interprétation.</a:t>
            </a:r>
          </a:p>
        </p:txBody>
      </p:sp>
      <p:pic>
        <p:nvPicPr>
          <p:cNvPr id="4099" name="Image 3" descr="Résultat de recherche d'images pour &quot;caricatures migrants enfants&quot;"/>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r="25019"/>
          <a:stretch/>
        </p:blipFill>
        <p:spPr bwMode="auto">
          <a:xfrm>
            <a:off x="1335570" y="1556792"/>
            <a:ext cx="335238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908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Liberté d’expression</a:t>
            </a:r>
            <a:endParaRPr lang="fr-BE" dirty="0"/>
          </a:p>
        </p:txBody>
      </p:sp>
      <p:sp>
        <p:nvSpPr>
          <p:cNvPr id="3" name="Espace réservé du contenu 2"/>
          <p:cNvSpPr>
            <a:spLocks noGrp="1"/>
          </p:cNvSpPr>
          <p:nvPr>
            <p:ph idx="1"/>
          </p:nvPr>
        </p:nvSpPr>
        <p:spPr>
          <a:xfrm>
            <a:off x="4067944" y="1916832"/>
            <a:ext cx="4618856" cy="4209331"/>
          </a:xfrm>
        </p:spPr>
        <p:txBody>
          <a:bodyPr/>
          <a:lstStyle/>
          <a:p>
            <a:pPr marL="0" indent="0" algn="just">
              <a:buNone/>
            </a:pPr>
            <a:r>
              <a:rPr lang="fr-BE" sz="1800" dirty="0" smtClean="0">
                <a:solidFill>
                  <a:srgbClr val="7030A0"/>
                </a:solidFill>
              </a:rPr>
              <a:t>La </a:t>
            </a:r>
            <a:r>
              <a:rPr lang="fr-BE" sz="1800" dirty="0">
                <a:solidFill>
                  <a:srgbClr val="7030A0"/>
                </a:solidFill>
              </a:rPr>
              <a:t>liberté d’expression et d’opinion est l’une des premières libertés fondamentales protégées par la Déclaration universelle des droits de l’homme.</a:t>
            </a:r>
          </a:p>
          <a:p>
            <a:pPr marL="0" indent="0" algn="just">
              <a:buNone/>
            </a:pPr>
            <a:r>
              <a:rPr lang="fr-BE" sz="1800" dirty="0">
                <a:solidFill>
                  <a:srgbClr val="7030A0"/>
                </a:solidFill>
              </a:rPr>
              <a:t>Elle définit le droit de tout individu « </a:t>
            </a:r>
            <a:r>
              <a:rPr lang="fr-BE" sz="1800" i="1" dirty="0">
                <a:solidFill>
                  <a:srgbClr val="7030A0"/>
                </a:solidFill>
              </a:rPr>
              <a:t>à la liberté d’opinion et d’expression, ce qui implique le droit de ne pas être inquiété pour ses opinions et celui de chercher, de recevoir et de répandre, sans considérations de frontières, les informations et les idées par quelque moyen d’expression que ce soit.</a:t>
            </a:r>
            <a:r>
              <a:rPr lang="fr-BE" sz="1800" dirty="0">
                <a:solidFill>
                  <a:srgbClr val="7030A0"/>
                </a:solidFill>
              </a:rPr>
              <a:t> » (Article 19)</a:t>
            </a:r>
          </a:p>
        </p:txBody>
      </p:sp>
      <p:grpSp>
        <p:nvGrpSpPr>
          <p:cNvPr id="9" name="Groupe 8"/>
          <p:cNvGrpSpPr>
            <a:grpSpLocks/>
          </p:cNvGrpSpPr>
          <p:nvPr/>
        </p:nvGrpSpPr>
        <p:grpSpPr bwMode="auto">
          <a:xfrm>
            <a:off x="899592" y="1556792"/>
            <a:ext cx="2671473" cy="2880320"/>
            <a:chOff x="6946" y="-478"/>
            <a:chExt cx="4959" cy="5839"/>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 y="-478"/>
              <a:ext cx="4918" cy="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6946" y="5175"/>
              <a:ext cx="97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ts val="685"/>
                </a:lnSpc>
                <a:spcBef>
                  <a:spcPts val="500"/>
                </a:spcBef>
                <a:spcAft>
                  <a:spcPts val="1000"/>
                </a:spcAft>
              </a:pPr>
              <a:r>
                <a:rPr lang="fr-BE" sz="700" b="1">
                  <a:effectLst/>
                  <a:latin typeface="Calibri" panose="020F0502020204030204" pitchFamily="34" charset="0"/>
                  <a:ea typeface="Times New Roman" panose="02020603050405020304" pitchFamily="18" charset="0"/>
                  <a:cs typeface="Times New Roman" panose="02020603050405020304" pitchFamily="18" charset="0"/>
                </a:rPr>
                <a:t>Khalid </a:t>
              </a:r>
              <a:r>
                <a:rPr lang="fr-BE" sz="700">
                  <a:solidFill>
                    <a:srgbClr val="5A8BC5"/>
                  </a:solidFill>
                  <a:effectLst/>
                  <a:latin typeface="Calibri" panose="020F0502020204030204" pitchFamily="34" charset="0"/>
                  <a:ea typeface="Times New Roman" panose="02020603050405020304" pitchFamily="18" charset="0"/>
                  <a:cs typeface="Times New Roman" panose="02020603050405020304" pitchFamily="18" charset="0"/>
                </a:rPr>
                <a:t>(Maroc)</a:t>
              </a:r>
              <a:endParaRPr lang="fr-BE"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9045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L’éducation aux médias</a:t>
            </a:r>
            <a:endParaRPr lang="fr-BE" dirty="0"/>
          </a:p>
        </p:txBody>
      </p:sp>
      <p:sp>
        <p:nvSpPr>
          <p:cNvPr id="3" name="Espace réservé du contenu 2"/>
          <p:cNvSpPr>
            <a:spLocks noGrp="1"/>
          </p:cNvSpPr>
          <p:nvPr>
            <p:ph idx="1"/>
          </p:nvPr>
        </p:nvSpPr>
        <p:spPr>
          <a:xfrm>
            <a:off x="1115616" y="1600200"/>
            <a:ext cx="7571184" cy="4525963"/>
          </a:xfrm>
        </p:spPr>
        <p:txBody>
          <a:bodyPr/>
          <a:lstStyle/>
          <a:p>
            <a:pPr marL="0" indent="0">
              <a:buNone/>
            </a:pPr>
            <a:r>
              <a:rPr lang="fr-BE" sz="1800" b="1" dirty="0">
                <a:solidFill>
                  <a:schemeClr val="accent2"/>
                </a:solidFill>
              </a:rPr>
              <a:t>L’éducation aux médias </a:t>
            </a:r>
            <a:r>
              <a:rPr lang="fr-BE" sz="1800" dirty="0">
                <a:solidFill>
                  <a:schemeClr val="accent2"/>
                </a:solidFill>
              </a:rPr>
              <a:t>prépare chaque citoyen à contribuer au </a:t>
            </a:r>
            <a:r>
              <a:rPr lang="fr-BE" sz="1800" b="1" dirty="0">
                <a:solidFill>
                  <a:schemeClr val="accent2"/>
                </a:solidFill>
              </a:rPr>
              <a:t>développement </a:t>
            </a:r>
            <a:r>
              <a:rPr lang="fr-BE" sz="1800" b="1" dirty="0" smtClean="0">
                <a:solidFill>
                  <a:schemeClr val="accent2"/>
                </a:solidFill>
              </a:rPr>
              <a:t>de la société</a:t>
            </a:r>
            <a:r>
              <a:rPr lang="fr-BE" sz="1800" dirty="0" smtClean="0">
                <a:solidFill>
                  <a:schemeClr val="accent2"/>
                </a:solidFill>
              </a:rPr>
              <a:t>. </a:t>
            </a:r>
          </a:p>
          <a:p>
            <a:pPr marL="0" indent="0">
              <a:buNone/>
            </a:pPr>
            <a:r>
              <a:rPr lang="fr-BE" sz="1800" dirty="0" smtClean="0">
                <a:solidFill>
                  <a:schemeClr val="accent2"/>
                </a:solidFill>
              </a:rPr>
              <a:t>Elle lutte </a:t>
            </a:r>
            <a:r>
              <a:rPr lang="fr-BE" sz="1800" dirty="0">
                <a:solidFill>
                  <a:schemeClr val="accent2"/>
                </a:solidFill>
              </a:rPr>
              <a:t>contre toute forme de stéréotypes ou de discrimination. </a:t>
            </a:r>
          </a:p>
          <a:p>
            <a:pPr marL="0" indent="0">
              <a:buNone/>
            </a:pPr>
            <a:r>
              <a:rPr lang="fr-BE" sz="1800">
                <a:solidFill>
                  <a:schemeClr val="accent2"/>
                </a:solidFill>
              </a:rPr>
              <a:t> </a:t>
            </a:r>
            <a:r>
              <a:rPr lang="fr-BE" sz="1800" smtClean="0">
                <a:solidFill>
                  <a:schemeClr val="accent2"/>
                </a:solidFill>
              </a:rPr>
              <a:t>L</a:t>
            </a:r>
            <a:r>
              <a:rPr lang="fr-BE" sz="1800" b="1" smtClean="0">
                <a:solidFill>
                  <a:schemeClr val="accent2"/>
                </a:solidFill>
              </a:rPr>
              <a:t>’éducation </a:t>
            </a:r>
            <a:r>
              <a:rPr lang="fr-BE" sz="1800" b="1" dirty="0">
                <a:solidFill>
                  <a:schemeClr val="accent2"/>
                </a:solidFill>
              </a:rPr>
              <a:t>aux médias </a:t>
            </a:r>
            <a:r>
              <a:rPr lang="fr-BE" sz="1800" dirty="0">
                <a:solidFill>
                  <a:schemeClr val="accent2"/>
                </a:solidFill>
              </a:rPr>
              <a:t>permet à chacun :</a:t>
            </a:r>
          </a:p>
          <a:p>
            <a:r>
              <a:rPr lang="fr-BE" sz="1800" dirty="0" smtClean="0">
                <a:solidFill>
                  <a:schemeClr val="accent2"/>
                </a:solidFill>
              </a:rPr>
              <a:t>d’</a:t>
            </a:r>
            <a:r>
              <a:rPr lang="fr-BE" sz="1800" b="1" dirty="0" smtClean="0">
                <a:solidFill>
                  <a:schemeClr val="accent2"/>
                </a:solidFill>
              </a:rPr>
              <a:t>accéder</a:t>
            </a:r>
            <a:r>
              <a:rPr lang="fr-BE" sz="1800" dirty="0" smtClean="0">
                <a:solidFill>
                  <a:schemeClr val="accent2"/>
                </a:solidFill>
              </a:rPr>
              <a:t> </a:t>
            </a:r>
            <a:r>
              <a:rPr lang="fr-BE" sz="1800" dirty="0">
                <a:solidFill>
                  <a:schemeClr val="accent2"/>
                </a:solidFill>
              </a:rPr>
              <a:t>aux médias ;</a:t>
            </a:r>
          </a:p>
          <a:p>
            <a:r>
              <a:rPr lang="fr-BE" sz="1800" dirty="0" smtClean="0">
                <a:solidFill>
                  <a:schemeClr val="accent2"/>
                </a:solidFill>
              </a:rPr>
              <a:t>de </a:t>
            </a:r>
            <a:r>
              <a:rPr lang="fr-BE" sz="1800" b="1" dirty="0">
                <a:solidFill>
                  <a:schemeClr val="accent2"/>
                </a:solidFill>
              </a:rPr>
              <a:t>comprendre </a:t>
            </a:r>
            <a:r>
              <a:rPr lang="fr-BE" sz="1800" dirty="0">
                <a:solidFill>
                  <a:schemeClr val="accent2"/>
                </a:solidFill>
              </a:rPr>
              <a:t>et d’</a:t>
            </a:r>
            <a:r>
              <a:rPr lang="fr-BE" sz="1800" b="1" dirty="0">
                <a:solidFill>
                  <a:schemeClr val="accent2"/>
                </a:solidFill>
              </a:rPr>
              <a:t>apprécier</a:t>
            </a:r>
            <a:r>
              <a:rPr lang="fr-BE" sz="1800" dirty="0">
                <a:solidFill>
                  <a:schemeClr val="accent2"/>
                </a:solidFill>
              </a:rPr>
              <a:t>, avec un esprit </a:t>
            </a:r>
            <a:r>
              <a:rPr lang="fr-BE" sz="1800" dirty="0" smtClean="0">
                <a:solidFill>
                  <a:schemeClr val="accent2"/>
                </a:solidFill>
              </a:rPr>
              <a:t>critique</a:t>
            </a:r>
            <a:r>
              <a:rPr lang="fr-BE" sz="1800" dirty="0">
                <a:solidFill>
                  <a:schemeClr val="accent2"/>
                </a:solidFill>
              </a:rPr>
              <a:t>, les </a:t>
            </a:r>
            <a:r>
              <a:rPr lang="fr-BE" sz="1800" dirty="0" smtClean="0">
                <a:solidFill>
                  <a:schemeClr val="accent2"/>
                </a:solidFill>
              </a:rPr>
              <a:t>médias </a:t>
            </a:r>
            <a:r>
              <a:rPr lang="fr-BE" sz="1800" dirty="0">
                <a:solidFill>
                  <a:schemeClr val="accent2"/>
                </a:solidFill>
              </a:rPr>
              <a:t>et </a:t>
            </a:r>
            <a:r>
              <a:rPr lang="fr-BE" sz="1800" dirty="0" smtClean="0">
                <a:solidFill>
                  <a:schemeClr val="accent2"/>
                </a:solidFill>
              </a:rPr>
              <a:t>leur </a:t>
            </a:r>
            <a:r>
              <a:rPr lang="fr-BE" sz="1800" dirty="0">
                <a:solidFill>
                  <a:schemeClr val="accent2"/>
                </a:solidFill>
              </a:rPr>
              <a:t>contenu ;</a:t>
            </a:r>
          </a:p>
          <a:p>
            <a:r>
              <a:rPr lang="fr-BE" sz="1800" dirty="0" smtClean="0">
                <a:solidFill>
                  <a:schemeClr val="accent2"/>
                </a:solidFill>
              </a:rPr>
              <a:t>de </a:t>
            </a:r>
            <a:r>
              <a:rPr lang="fr-BE" sz="1800" b="1" dirty="0">
                <a:solidFill>
                  <a:schemeClr val="accent2"/>
                </a:solidFill>
              </a:rPr>
              <a:t>communiquer </a:t>
            </a:r>
            <a:r>
              <a:rPr lang="fr-BE" sz="1800" dirty="0">
                <a:solidFill>
                  <a:schemeClr val="accent2"/>
                </a:solidFill>
              </a:rPr>
              <a:t>dans divers contextes.</a:t>
            </a:r>
          </a:p>
          <a:p>
            <a:pPr marL="0" indent="0">
              <a:buNone/>
            </a:pPr>
            <a:r>
              <a:rPr lang="fr-BE" sz="1800" dirty="0">
                <a:solidFill>
                  <a:schemeClr val="accent2"/>
                </a:solidFill>
              </a:rPr>
              <a:t> </a:t>
            </a:r>
            <a:r>
              <a:rPr lang="fr-BE" sz="1800" b="1" dirty="0" smtClean="0">
                <a:solidFill>
                  <a:schemeClr val="accent2"/>
                </a:solidFill>
              </a:rPr>
              <a:t>L’éducation </a:t>
            </a:r>
            <a:r>
              <a:rPr lang="fr-BE" sz="1800" b="1" dirty="0">
                <a:solidFill>
                  <a:schemeClr val="accent2"/>
                </a:solidFill>
              </a:rPr>
              <a:t>aux médias </a:t>
            </a:r>
            <a:r>
              <a:rPr lang="fr-BE" sz="1800" dirty="0">
                <a:solidFill>
                  <a:schemeClr val="accent2"/>
                </a:solidFill>
              </a:rPr>
              <a:t>s’intéresse à tout message au </a:t>
            </a:r>
            <a:r>
              <a:rPr lang="fr-BE" sz="1800" b="1" dirty="0">
                <a:solidFill>
                  <a:schemeClr val="accent2"/>
                </a:solidFill>
              </a:rPr>
              <a:t>contenu informatif, ludique ou créatif </a:t>
            </a:r>
            <a:r>
              <a:rPr lang="fr-BE" sz="1800" dirty="0">
                <a:solidFill>
                  <a:schemeClr val="accent2"/>
                </a:solidFill>
              </a:rPr>
              <a:t>que ce soit sous forme de </a:t>
            </a:r>
            <a:r>
              <a:rPr lang="fr-BE" sz="1800" b="1" dirty="0">
                <a:solidFill>
                  <a:schemeClr val="accent2"/>
                </a:solidFill>
              </a:rPr>
              <a:t>textes</a:t>
            </a:r>
            <a:r>
              <a:rPr lang="fr-BE" sz="1800" dirty="0">
                <a:solidFill>
                  <a:schemeClr val="accent2"/>
                </a:solidFill>
              </a:rPr>
              <a:t>, de </a:t>
            </a:r>
            <a:r>
              <a:rPr lang="fr-BE" sz="1800" b="1" dirty="0">
                <a:solidFill>
                  <a:schemeClr val="accent2"/>
                </a:solidFill>
              </a:rPr>
              <a:t>sons </a:t>
            </a:r>
            <a:r>
              <a:rPr lang="fr-BE" sz="1800" dirty="0">
                <a:solidFill>
                  <a:schemeClr val="accent2"/>
                </a:solidFill>
              </a:rPr>
              <a:t>ou d’</a:t>
            </a:r>
            <a:r>
              <a:rPr lang="fr-BE" sz="1800" b="1" dirty="0">
                <a:solidFill>
                  <a:schemeClr val="accent2"/>
                </a:solidFill>
              </a:rPr>
              <a:t>images </a:t>
            </a:r>
            <a:r>
              <a:rPr lang="fr-BE" sz="1800" dirty="0">
                <a:solidFill>
                  <a:schemeClr val="accent2"/>
                </a:solidFill>
              </a:rPr>
              <a:t>véhiculés par les divers moyens de communication.</a:t>
            </a:r>
          </a:p>
          <a:p>
            <a:pPr marL="0" indent="0">
              <a:buNone/>
            </a:pPr>
            <a:r>
              <a:rPr lang="fr-BE" sz="1800" b="1" dirty="0" smtClean="0">
                <a:solidFill>
                  <a:schemeClr val="accent2"/>
                </a:solidFill>
              </a:rPr>
              <a:t>L’éducation </a:t>
            </a:r>
            <a:r>
              <a:rPr lang="fr-BE" sz="1800" b="1" dirty="0">
                <a:solidFill>
                  <a:schemeClr val="accent2"/>
                </a:solidFill>
              </a:rPr>
              <a:t>aux médias </a:t>
            </a:r>
            <a:r>
              <a:rPr lang="fr-BE" sz="1800" dirty="0">
                <a:solidFill>
                  <a:schemeClr val="accent2"/>
                </a:solidFill>
              </a:rPr>
              <a:t>s’adresse à </a:t>
            </a:r>
            <a:r>
              <a:rPr lang="fr-BE" sz="1800" b="1" dirty="0">
                <a:solidFill>
                  <a:schemeClr val="accent2"/>
                </a:solidFill>
              </a:rPr>
              <a:t>tout citoyen tout au long de la vie.</a:t>
            </a:r>
            <a:r>
              <a:rPr lang="fr-BE" sz="1800" dirty="0">
                <a:solidFill>
                  <a:schemeClr val="accent2"/>
                </a:solidFill>
              </a:rPr>
              <a:t> </a:t>
            </a:r>
          </a:p>
          <a:p>
            <a:endParaRPr lang="fr-BE" dirty="0"/>
          </a:p>
          <a:p>
            <a:endParaRPr lang="fr-BE" dirty="0"/>
          </a:p>
        </p:txBody>
      </p:sp>
    </p:spTree>
    <p:extLst>
      <p:ext uri="{BB962C8B-B14F-4D97-AF65-F5344CB8AC3E}">
        <p14:creationId xmlns:p14="http://schemas.microsoft.com/office/powerpoint/2010/main" val="1652309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Liberté de la presse</a:t>
            </a:r>
            <a:endParaRPr lang="fr-BE" dirty="0"/>
          </a:p>
        </p:txBody>
      </p:sp>
      <p:sp>
        <p:nvSpPr>
          <p:cNvPr id="3" name="Espace réservé du contenu 2"/>
          <p:cNvSpPr>
            <a:spLocks noGrp="1"/>
          </p:cNvSpPr>
          <p:nvPr>
            <p:ph idx="1"/>
          </p:nvPr>
        </p:nvSpPr>
        <p:spPr>
          <a:xfrm>
            <a:off x="3286200" y="1844824"/>
            <a:ext cx="5534272" cy="4209331"/>
          </a:xfrm>
        </p:spPr>
        <p:txBody>
          <a:bodyPr/>
          <a:lstStyle/>
          <a:p>
            <a:pPr marL="0" indent="0">
              <a:buNone/>
            </a:pPr>
            <a:r>
              <a:rPr lang="fr-BE" sz="1600" dirty="0" smtClean="0">
                <a:solidFill>
                  <a:srgbClr val="7030A0"/>
                </a:solidFill>
              </a:rPr>
              <a:t>La </a:t>
            </a:r>
            <a:r>
              <a:rPr lang="fr-BE" sz="1600" dirty="0"/>
              <a:t> </a:t>
            </a:r>
            <a:r>
              <a:rPr lang="fr-BE" sz="1600" dirty="0">
                <a:solidFill>
                  <a:srgbClr val="7030A0"/>
                </a:solidFill>
              </a:rPr>
              <a:t>liberté de la presse va de pair avec la liberté d’expression. Si on a le droit de dire ce que l’on pense, on a également le droit de l’exprimer publiquement et de le diffuser, notamment dans les journaux.</a:t>
            </a:r>
          </a:p>
          <a:p>
            <a:pPr marL="0" indent="0">
              <a:buNone/>
            </a:pPr>
            <a:r>
              <a:rPr lang="fr-BE" sz="1600" dirty="0">
                <a:solidFill>
                  <a:srgbClr val="7030A0"/>
                </a:solidFill>
              </a:rPr>
              <a:t>La liberté de la presse a été reconnue en France dès 1789 dans la Déclaration Universelle des Droits de l’Homme et du Citoyen : « </a:t>
            </a:r>
            <a:r>
              <a:rPr lang="fr-BE" sz="1600" i="1" dirty="0">
                <a:solidFill>
                  <a:srgbClr val="7030A0"/>
                </a:solidFill>
              </a:rPr>
              <a:t>la libre communication des pensées et des opinions est un des droits les plus précieux de l’Homme : tout Citoyen peut donc parler, écrire, imprimer librement sauf à répondre à l’abus de cette liberté dans les cas déterminés par la Loi. </a:t>
            </a:r>
            <a:r>
              <a:rPr lang="fr-BE" sz="1600" dirty="0">
                <a:solidFill>
                  <a:srgbClr val="7030A0"/>
                </a:solidFill>
              </a:rPr>
              <a:t>» (Article XI)</a:t>
            </a:r>
          </a:p>
          <a:p>
            <a:pPr marL="0" indent="0">
              <a:buNone/>
            </a:pPr>
            <a:r>
              <a:rPr lang="fr-BE" sz="1600" dirty="0">
                <a:solidFill>
                  <a:srgbClr val="7030A0"/>
                </a:solidFill>
              </a:rPr>
              <a:t>Dans certains pays, il est difficile ou même interdit de représenter et de parler de certaines choses. Cette interdiction peut être appliquée par le biais d’une loi, d’une règle religieuse ou d’un tabou. On parle alors de censure lorsque l’interdiction est appliquée par une institution ou d’autocensure lorsque le dessinateur de presse décide par lui-même de ne pas dessiner un sujet par crainte de représailles.</a:t>
            </a: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2520280" cy="3305008"/>
          </a:xfrm>
          <a:prstGeom prst="rect">
            <a:avLst/>
          </a:prstGeom>
          <a:noFill/>
          <a:ln>
            <a:noFill/>
          </a:ln>
        </p:spPr>
      </p:pic>
    </p:spTree>
    <p:extLst>
      <p:ext uri="{BB962C8B-B14F-4D97-AF65-F5344CB8AC3E}">
        <p14:creationId xmlns:p14="http://schemas.microsoft.com/office/powerpoint/2010/main" val="1441249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Peut-on </a:t>
            </a:r>
            <a:r>
              <a:rPr lang="fr-BE" dirty="0" smtClean="0"/>
              <a:t>tout dire ?</a:t>
            </a:r>
            <a:endParaRPr lang="fr-BE" dirty="0"/>
          </a:p>
        </p:txBody>
      </p:sp>
      <p:sp>
        <p:nvSpPr>
          <p:cNvPr id="3" name="Espace réservé du contenu 2"/>
          <p:cNvSpPr>
            <a:spLocks noGrp="1"/>
          </p:cNvSpPr>
          <p:nvPr>
            <p:ph idx="1"/>
          </p:nvPr>
        </p:nvSpPr>
        <p:spPr>
          <a:xfrm>
            <a:off x="1187624" y="1988840"/>
            <a:ext cx="7344816" cy="4209331"/>
          </a:xfrm>
        </p:spPr>
        <p:txBody>
          <a:bodyPr/>
          <a:lstStyle/>
          <a:p>
            <a:pPr marL="0" indent="0">
              <a:buNone/>
            </a:pPr>
            <a:r>
              <a:rPr lang="fr-BE" sz="1600" dirty="0">
                <a:solidFill>
                  <a:srgbClr val="7030A0"/>
                </a:solidFill>
              </a:rPr>
              <a:t>Non ! La liberté d’expression permet d’exprimer beaucoup de pensées mais pas toutes. L’incitation à la haine fait partie des limites à cette liberté. En Belgique, trois lois fixent les limites qui répriment donc à titre de délit (et donc passible de poursuites et de peines judiciaires allant jusqu’à la prison ferme) les propos :</a:t>
            </a:r>
          </a:p>
          <a:p>
            <a:r>
              <a:rPr lang="fr-BE" sz="1600" dirty="0" smtClean="0">
                <a:solidFill>
                  <a:srgbClr val="7030A0"/>
                </a:solidFill>
              </a:rPr>
              <a:t>qui </a:t>
            </a:r>
            <a:r>
              <a:rPr lang="fr-BE" sz="1600" dirty="0">
                <a:solidFill>
                  <a:srgbClr val="7030A0"/>
                </a:solidFill>
              </a:rPr>
              <a:t>incitent à la haine, à la violence, motivés par la xénophobie ou le racisme, envers une personne ou un groupe de personnes ;</a:t>
            </a:r>
          </a:p>
          <a:p>
            <a:r>
              <a:rPr lang="fr-BE" sz="1600" dirty="0" smtClean="0">
                <a:solidFill>
                  <a:srgbClr val="7030A0"/>
                </a:solidFill>
              </a:rPr>
              <a:t>qui incitent </a:t>
            </a:r>
            <a:r>
              <a:rPr lang="fr-BE" sz="1600" dirty="0">
                <a:solidFill>
                  <a:srgbClr val="7030A0"/>
                </a:solidFill>
              </a:rPr>
              <a:t>à la discrimination en raison de l’âge, de l’orientation sexuelle, l’état civil, la naissance, la fortune, la conviction religieuse ou philosophique, la conviction politique, la langue, l’état de santé actuel ou futur, un handicap, une caractéristique physique ou génétique, l’origine sociale ;</a:t>
            </a:r>
          </a:p>
          <a:p>
            <a:r>
              <a:rPr lang="fr-BE" sz="1600" dirty="0" smtClean="0">
                <a:solidFill>
                  <a:srgbClr val="7030A0"/>
                </a:solidFill>
              </a:rPr>
              <a:t>qui </a:t>
            </a:r>
            <a:r>
              <a:rPr lang="fr-BE" sz="1600" dirty="0">
                <a:solidFill>
                  <a:srgbClr val="7030A0"/>
                </a:solidFill>
              </a:rPr>
              <a:t>nient, minimisent, justifient ou approuvent le génocide commis par le régime nazi durant la Deuxième Guerre Mondiale.</a:t>
            </a:r>
          </a:p>
        </p:txBody>
      </p:sp>
    </p:spTree>
    <p:extLst>
      <p:ext uri="{BB962C8B-B14F-4D97-AF65-F5344CB8AC3E}">
        <p14:creationId xmlns:p14="http://schemas.microsoft.com/office/powerpoint/2010/main" val="263535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283152" cy="1143000"/>
          </a:xfrm>
        </p:spPr>
        <p:txBody>
          <a:bodyPr/>
          <a:lstStyle/>
          <a:p>
            <a:r>
              <a:rPr lang="fr-BE" dirty="0" smtClean="0"/>
              <a:t>La liberté d’expression est-elle importante?</a:t>
            </a:r>
            <a:endParaRPr lang="fr-BE" dirty="0"/>
          </a:p>
        </p:txBody>
      </p:sp>
      <p:sp>
        <p:nvSpPr>
          <p:cNvPr id="3" name="Espace réservé du contenu 2"/>
          <p:cNvSpPr>
            <a:spLocks noGrp="1"/>
          </p:cNvSpPr>
          <p:nvPr>
            <p:ph idx="1"/>
          </p:nvPr>
        </p:nvSpPr>
        <p:spPr>
          <a:xfrm>
            <a:off x="1619672" y="1844824"/>
            <a:ext cx="7200800" cy="4209331"/>
          </a:xfrm>
        </p:spPr>
        <p:txBody>
          <a:bodyPr/>
          <a:lstStyle/>
          <a:p>
            <a:pPr marL="0" indent="0">
              <a:buNone/>
            </a:pPr>
            <a:r>
              <a:rPr lang="fr-BE" sz="1600" dirty="0">
                <a:solidFill>
                  <a:srgbClr val="7030A0"/>
                </a:solidFill>
              </a:rPr>
              <a:t>La liberté d’expression est un concept étroitement lié à la notion de démocratie et à celle de liberté de la presse.</a:t>
            </a:r>
          </a:p>
          <a:p>
            <a:r>
              <a:rPr lang="fr-BE" sz="1600" dirty="0" smtClean="0">
                <a:solidFill>
                  <a:srgbClr val="7030A0"/>
                </a:solidFill>
              </a:rPr>
              <a:t>Elle </a:t>
            </a:r>
            <a:r>
              <a:rPr lang="fr-BE" sz="1600" dirty="0">
                <a:solidFill>
                  <a:srgbClr val="7030A0"/>
                </a:solidFill>
              </a:rPr>
              <a:t>est essentielle afin de réaliser l’épanouissement personnel des individus.</a:t>
            </a:r>
          </a:p>
          <a:p>
            <a:r>
              <a:rPr lang="fr-BE" sz="1600" dirty="0" smtClean="0">
                <a:solidFill>
                  <a:srgbClr val="7030A0"/>
                </a:solidFill>
              </a:rPr>
              <a:t>Elle </a:t>
            </a:r>
            <a:r>
              <a:rPr lang="fr-BE" sz="1600" dirty="0">
                <a:solidFill>
                  <a:srgbClr val="7030A0"/>
                </a:solidFill>
              </a:rPr>
              <a:t>est importante dans la recherche de la vérité et l’approfondissement du savoir.</a:t>
            </a:r>
          </a:p>
          <a:p>
            <a:r>
              <a:rPr lang="fr-BE" sz="1600" dirty="0" smtClean="0">
                <a:solidFill>
                  <a:srgbClr val="7030A0"/>
                </a:solidFill>
              </a:rPr>
              <a:t>Elle </a:t>
            </a:r>
            <a:r>
              <a:rPr lang="fr-BE" sz="1600" dirty="0">
                <a:solidFill>
                  <a:srgbClr val="7030A0"/>
                </a:solidFill>
              </a:rPr>
              <a:t>permet aux individus de participer aux processus de prise de décision.</a:t>
            </a:r>
          </a:p>
          <a:p>
            <a:r>
              <a:rPr lang="fr-BE" sz="1600" dirty="0" smtClean="0">
                <a:solidFill>
                  <a:srgbClr val="7030A0"/>
                </a:solidFill>
              </a:rPr>
              <a:t>Elle </a:t>
            </a:r>
            <a:r>
              <a:rPr lang="fr-BE" sz="1600" dirty="0">
                <a:solidFill>
                  <a:srgbClr val="7030A0"/>
                </a:solidFill>
              </a:rPr>
              <a:t>permet à une société d’être stable et flexible.</a:t>
            </a:r>
          </a:p>
        </p:txBody>
      </p:sp>
    </p:spTree>
    <p:extLst>
      <p:ext uri="{BB962C8B-B14F-4D97-AF65-F5344CB8AC3E}">
        <p14:creationId xmlns:p14="http://schemas.microsoft.com/office/powerpoint/2010/main" val="2640942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PARFUM DE LA LIBERTÉ</a:t>
            </a:r>
          </a:p>
        </p:txBody>
      </p:sp>
      <p:sp>
        <p:nvSpPr>
          <p:cNvPr id="3" name="Espace réservé du contenu 2"/>
          <p:cNvSpPr>
            <a:spLocks noGrp="1"/>
          </p:cNvSpPr>
          <p:nvPr>
            <p:ph idx="1"/>
          </p:nvPr>
        </p:nvSpPr>
        <p:spPr>
          <a:xfrm>
            <a:off x="4572000" y="1700808"/>
            <a:ext cx="4114800" cy="4425355"/>
          </a:xfrm>
        </p:spPr>
        <p:txBody>
          <a:bodyPr/>
          <a:lstStyle/>
          <a:p>
            <a:pPr marL="0" indent="0" algn="just">
              <a:buNone/>
            </a:pPr>
            <a:r>
              <a:rPr lang="fr-BE" sz="2400" dirty="0">
                <a:solidFill>
                  <a:schemeClr val="accent2"/>
                </a:solidFill>
              </a:rPr>
              <a:t>Hani était déjà dans le collimateur des services secrets syriens, méfiants de sa collaboration avec un média étranger. Cette fleur, symbole de la contestation syrienne, lui valut immédiatement des menaces. Face à l’étau qui se refermait, Hani n’a eu d’autre choix que de fuir, avec sa femme et son petit enfant. </a:t>
            </a:r>
          </a:p>
        </p:txBody>
      </p:sp>
      <p:pic>
        <p:nvPicPr>
          <p:cNvPr id="4" name="image3.jpeg"/>
          <p:cNvPicPr/>
          <p:nvPr/>
        </p:nvPicPr>
        <p:blipFill>
          <a:blip r:embed="rId2" cstate="print"/>
          <a:stretch>
            <a:fillRect/>
          </a:stretch>
        </p:blipFill>
        <p:spPr>
          <a:xfrm>
            <a:off x="1187624" y="1628800"/>
            <a:ext cx="3104515" cy="4283075"/>
          </a:xfrm>
          <a:prstGeom prst="rect">
            <a:avLst/>
          </a:prstGeom>
        </p:spPr>
      </p:pic>
    </p:spTree>
    <p:extLst>
      <p:ext uri="{BB962C8B-B14F-4D97-AF65-F5344CB8AC3E}">
        <p14:creationId xmlns:p14="http://schemas.microsoft.com/office/powerpoint/2010/main" val="3176552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fr-BE" b="1" cap="all" dirty="0" smtClean="0"/>
              <a:t>Caricature</a:t>
            </a:r>
            <a:endParaRPr lang="fr-FR" dirty="0"/>
          </a:p>
        </p:txBody>
      </p:sp>
      <p:sp>
        <p:nvSpPr>
          <p:cNvPr id="34819" name="Rectangle 3"/>
          <p:cNvSpPr>
            <a:spLocks noGrp="1"/>
          </p:cNvSpPr>
          <p:nvPr>
            <p:ph type="body" idx="4294967295"/>
          </p:nvPr>
        </p:nvSpPr>
        <p:spPr>
          <a:xfrm>
            <a:off x="971600" y="1600200"/>
            <a:ext cx="7715200" cy="4525963"/>
          </a:xfrm>
        </p:spPr>
        <p:txBody>
          <a:bodyPr/>
          <a:lstStyle/>
          <a:p>
            <a:pPr marL="0" indent="0" algn="just">
              <a:buNone/>
            </a:pPr>
            <a:r>
              <a:rPr lang="fr-BE" sz="1800" i="1" dirty="0" smtClean="0"/>
              <a:t>Le </a:t>
            </a:r>
            <a:r>
              <a:rPr lang="fr-BE" sz="1800" i="1" dirty="0"/>
              <a:t>mot français « caricature » vient du latin </a:t>
            </a:r>
            <a:r>
              <a:rPr lang="fr-BE" sz="1800" i="1" dirty="0" err="1"/>
              <a:t>caricare</a:t>
            </a:r>
            <a:r>
              <a:rPr lang="fr-BE" sz="1800" i="1" dirty="0"/>
              <a:t> : charger, par extension « en rajouter ».</a:t>
            </a:r>
            <a:endParaRPr lang="fr-BE" sz="1800" dirty="0"/>
          </a:p>
          <a:p>
            <a:pPr marL="0" indent="0" algn="just">
              <a:buNone/>
            </a:pPr>
            <a:r>
              <a:rPr lang="fr-BE" sz="1800" dirty="0"/>
              <a:t>La caricature est </a:t>
            </a:r>
            <a:r>
              <a:rPr lang="fr-BE" sz="1800" b="1" dirty="0"/>
              <a:t>un dessin qui utilise la déformation visuelle ou l’accentuation d’un élément</a:t>
            </a:r>
            <a:r>
              <a:rPr lang="fr-BE" sz="1800" dirty="0"/>
              <a:t>, souvent de manière grotesque, afin de dénoncer en se moquant ou de transmettre une opinion ou un jugement. Ce terme peut prendre deux sens différents :</a:t>
            </a:r>
          </a:p>
          <a:p>
            <a:pPr marL="0" lvl="0" indent="0" algn="just">
              <a:buNone/>
            </a:pPr>
            <a:r>
              <a:rPr lang="fr-BE" sz="1800" dirty="0"/>
              <a:t>La « caricature de personne » utilisant la déformation physique ou l’exagération de certains traits, souvent drôles, ridicules ou déplaisants, du sujet. Il s’agit d’une déformation visuelle volontaire avec une tendance grotesque. Le corps est son principal objet, et surtout le visage dont la déformation veut révéler les états d'âme et les dessous du sens.</a:t>
            </a:r>
          </a:p>
          <a:p>
            <a:pPr marL="0" lvl="0" indent="0" algn="just">
              <a:buNone/>
            </a:pPr>
            <a:r>
              <a:rPr lang="fr-BE" sz="1800" dirty="0"/>
              <a:t>La « caricature de situation » dans laquelle des images réelles ou imaginaires tentent de mettre en relief les mœurs ou le comportement de certains groupes humains et de démontrer le ridicule ou le grotesque du comportement d’une société.</a:t>
            </a:r>
          </a:p>
          <a:p>
            <a:endParaRPr lang="fr-F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Dessin de presse</a:t>
            </a:r>
            <a:endParaRPr lang="fr-BE" dirty="0"/>
          </a:p>
        </p:txBody>
      </p:sp>
      <p:sp>
        <p:nvSpPr>
          <p:cNvPr id="3" name="Espace réservé du contenu 2"/>
          <p:cNvSpPr>
            <a:spLocks noGrp="1"/>
          </p:cNvSpPr>
          <p:nvPr>
            <p:ph idx="1"/>
          </p:nvPr>
        </p:nvSpPr>
        <p:spPr>
          <a:xfrm>
            <a:off x="1187624" y="1844824"/>
            <a:ext cx="7499176" cy="4281339"/>
          </a:xfrm>
        </p:spPr>
        <p:txBody>
          <a:bodyPr/>
          <a:lstStyle/>
          <a:p>
            <a:pPr marL="0" indent="0" algn="just">
              <a:buNone/>
            </a:pPr>
            <a:r>
              <a:rPr lang="fr-BE" sz="1800" dirty="0">
                <a:solidFill>
                  <a:srgbClr val="7030A0"/>
                </a:solidFill>
              </a:rPr>
              <a:t>Le dessin de presse illustre un fait d’actualité. Il souligne une actualité politique, sociale ou internationale,  transmet  l’opinion  du  dessinateur  du  fait.  Ce  terme  se  distingue  de  celui  de « caricature » car il a un sens plus large. Le dessin de presse peut être un dessin d’illustration, un dessin d’humour, une image satirique ou une caricature. La référence à la presse est un élément important car elle est le support principal de ces dessins d’actualité. Le dessinateur de presse a souvent recours à la dérision et à la provocation dans le but d’éveiller l’esprit critique des lecteurs. La liberté de la presse est donc indispensable pour lui permettre de jouer pleinement son rôle.</a:t>
            </a:r>
          </a:p>
          <a:p>
            <a:pPr marL="0" indent="0" algn="just">
              <a:buNone/>
            </a:pPr>
            <a:r>
              <a:rPr lang="fr-BE" sz="1800" dirty="0">
                <a:solidFill>
                  <a:srgbClr val="7030A0"/>
                </a:solidFill>
              </a:rPr>
              <a:t>Le dessin de presse est souvent appelé « caricature ». Pourtant, les deux notions ne doivent pas être confondues.</a:t>
            </a:r>
          </a:p>
          <a:p>
            <a:pPr marL="0" indent="0" algn="just">
              <a:buNone/>
            </a:pPr>
            <a:r>
              <a:rPr lang="fr-BE" sz="1800" dirty="0">
                <a:solidFill>
                  <a:srgbClr val="7030A0"/>
                </a:solidFill>
              </a:rPr>
              <a:t>En effet, la caricature n’est qu’une forme particulière que peut prendre le dessin de presse. </a:t>
            </a:r>
            <a:endParaRPr lang="fr-BE" sz="1600" dirty="0"/>
          </a:p>
        </p:txBody>
      </p:sp>
    </p:spTree>
    <p:extLst>
      <p:ext uri="{BB962C8B-B14F-4D97-AF65-F5344CB8AC3E}">
        <p14:creationId xmlns:p14="http://schemas.microsoft.com/office/powerpoint/2010/main" val="667089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figures de style</a:t>
            </a:r>
            <a:endParaRPr lang="fr-BE" dirty="0"/>
          </a:p>
        </p:txBody>
      </p:sp>
      <p:sp>
        <p:nvSpPr>
          <p:cNvPr id="3" name="Espace réservé du contenu 2"/>
          <p:cNvSpPr>
            <a:spLocks noGrp="1"/>
          </p:cNvSpPr>
          <p:nvPr>
            <p:ph idx="1"/>
          </p:nvPr>
        </p:nvSpPr>
        <p:spPr>
          <a:xfrm>
            <a:off x="1187624" y="2924944"/>
            <a:ext cx="7499176" cy="3201219"/>
          </a:xfrm>
        </p:spPr>
        <p:txBody>
          <a:bodyPr/>
          <a:lstStyle/>
          <a:p>
            <a:pPr marL="0" indent="0" algn="just">
              <a:buNone/>
            </a:pPr>
            <a:r>
              <a:rPr lang="fr-BE" sz="1800" dirty="0">
                <a:solidFill>
                  <a:srgbClr val="7030A0"/>
                </a:solidFill>
              </a:rPr>
              <a:t>Une figure de style est un procédé qui permet de rendre un discours plus convaincant ou plus évocateur, d’une manière qui ne correspond pas à l’usage ordinaire de la langue et qui donne un ton particulier au propos.</a:t>
            </a:r>
            <a:endParaRPr lang="fr-BE" sz="1600" dirty="0"/>
          </a:p>
        </p:txBody>
      </p:sp>
    </p:spTree>
    <p:extLst>
      <p:ext uri="{BB962C8B-B14F-4D97-AF65-F5344CB8AC3E}">
        <p14:creationId xmlns:p14="http://schemas.microsoft.com/office/powerpoint/2010/main" val="178963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Personnification</a:t>
            </a:r>
            <a:endParaRPr lang="fr-BE" dirty="0"/>
          </a:p>
        </p:txBody>
      </p:sp>
      <p:sp>
        <p:nvSpPr>
          <p:cNvPr id="3" name="Espace réservé du contenu 2"/>
          <p:cNvSpPr>
            <a:spLocks noGrp="1"/>
          </p:cNvSpPr>
          <p:nvPr>
            <p:ph idx="1"/>
          </p:nvPr>
        </p:nvSpPr>
        <p:spPr>
          <a:xfrm>
            <a:off x="1187624" y="4509120"/>
            <a:ext cx="7499176" cy="911135"/>
          </a:xfrm>
        </p:spPr>
        <p:txBody>
          <a:bodyPr/>
          <a:lstStyle/>
          <a:p>
            <a:pPr marL="0" indent="0" algn="just">
              <a:buNone/>
            </a:pPr>
            <a:r>
              <a:rPr lang="fr-BE" sz="1800" dirty="0">
                <a:solidFill>
                  <a:srgbClr val="7030A0"/>
                </a:solidFill>
              </a:rPr>
              <a:t>Attribution de traits physiques ou de sentiments humains à une chose. Utilisée pour donner vie à ce qui est inanimé</a:t>
            </a:r>
            <a:r>
              <a:rPr lang="fr-BE" sz="1800" dirty="0" smtClean="0">
                <a:solidFill>
                  <a:srgbClr val="7030A0"/>
                </a:solidFill>
              </a:rPr>
              <a:t>.</a:t>
            </a:r>
            <a:endParaRPr lang="fr-BE" sz="1800" dirty="0">
              <a:solidFill>
                <a:srgbClr val="7030A0"/>
              </a:solidFill>
            </a:endParaRP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329790"/>
            <a:ext cx="4212247" cy="3035313"/>
          </a:xfrm>
          <a:prstGeom prst="rect">
            <a:avLst/>
          </a:prstGeom>
          <a:noFill/>
          <a:ln>
            <a:noFill/>
          </a:ln>
        </p:spPr>
      </p:pic>
    </p:spTree>
    <p:extLst>
      <p:ext uri="{BB962C8B-B14F-4D97-AF65-F5344CB8AC3E}">
        <p14:creationId xmlns:p14="http://schemas.microsoft.com/office/powerpoint/2010/main" val="412841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Allégorie</a:t>
            </a:r>
            <a:endParaRPr lang="fr-BE" dirty="0"/>
          </a:p>
        </p:txBody>
      </p:sp>
      <p:sp>
        <p:nvSpPr>
          <p:cNvPr id="3" name="Espace réservé du contenu 2"/>
          <p:cNvSpPr>
            <a:spLocks noGrp="1"/>
          </p:cNvSpPr>
          <p:nvPr>
            <p:ph idx="1"/>
          </p:nvPr>
        </p:nvSpPr>
        <p:spPr>
          <a:xfrm>
            <a:off x="1187624" y="4509120"/>
            <a:ext cx="7499176" cy="911135"/>
          </a:xfrm>
        </p:spPr>
        <p:txBody>
          <a:bodyPr/>
          <a:lstStyle/>
          <a:p>
            <a:pPr marL="0" indent="0" algn="just">
              <a:buNone/>
            </a:pPr>
            <a:r>
              <a:rPr lang="fr-BE" sz="1800" dirty="0">
                <a:solidFill>
                  <a:srgbClr val="7030A0"/>
                </a:solidFill>
              </a:rPr>
              <a:t>Le dessin de presse prend position avec humour sur un sujet d’actualité. Il constitue une autre façon de transmettre des informations et de donner une opinion sur ce qui se passe dans le monde.</a:t>
            </a: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1331640" y="1417638"/>
            <a:ext cx="3744416" cy="2832354"/>
          </a:xfrm>
          <a:prstGeom prst="rect">
            <a:avLst/>
          </a:prstGeom>
        </p:spPr>
      </p:pic>
    </p:spTree>
    <p:extLst>
      <p:ext uri="{BB962C8B-B14F-4D97-AF65-F5344CB8AC3E}">
        <p14:creationId xmlns:p14="http://schemas.microsoft.com/office/powerpoint/2010/main" val="398026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Comparaison</a:t>
            </a:r>
            <a:endParaRPr lang="fr-BE" dirty="0"/>
          </a:p>
        </p:txBody>
      </p:sp>
      <p:sp>
        <p:nvSpPr>
          <p:cNvPr id="3" name="Espace réservé du contenu 2"/>
          <p:cNvSpPr>
            <a:spLocks noGrp="1"/>
          </p:cNvSpPr>
          <p:nvPr>
            <p:ph idx="1"/>
          </p:nvPr>
        </p:nvSpPr>
        <p:spPr>
          <a:xfrm>
            <a:off x="4205148" y="2132856"/>
            <a:ext cx="4546848" cy="3071375"/>
          </a:xfrm>
        </p:spPr>
        <p:txBody>
          <a:bodyPr/>
          <a:lstStyle/>
          <a:p>
            <a:pPr marL="0" indent="0" algn="just">
              <a:buNone/>
            </a:pPr>
            <a:r>
              <a:rPr lang="fr-BE" sz="1800" dirty="0">
                <a:solidFill>
                  <a:srgbClr val="7030A0"/>
                </a:solidFill>
              </a:rPr>
              <a:t>En littérature, il s’agit du rapprochement par un mot comparatif (comme, tel que, moins que, plus que...) de deux termes ou deux groupes de mots différents.</a:t>
            </a:r>
          </a:p>
          <a:p>
            <a:pPr marL="0" indent="0" algn="just">
              <a:buNone/>
            </a:pPr>
            <a:r>
              <a:rPr lang="fr-BE" sz="1800" dirty="0" smtClean="0">
                <a:solidFill>
                  <a:srgbClr val="7030A0"/>
                </a:solidFill>
              </a:rPr>
              <a:t>Dans </a:t>
            </a:r>
            <a:r>
              <a:rPr lang="fr-BE" sz="1800" dirty="0">
                <a:solidFill>
                  <a:srgbClr val="7030A0"/>
                </a:solidFill>
              </a:rPr>
              <a:t>une image ou un dessin, il s’agit de la juxtaposition de plusieurs vignettes ou situations incitant à la comparaison.</a:t>
            </a:r>
          </a:p>
        </p:txBody>
      </p:sp>
      <p:pic>
        <p:nvPicPr>
          <p:cNvPr id="6" name="Image 5"/>
          <p:cNvPicPr/>
          <p:nvPr/>
        </p:nvPicPr>
        <p:blipFill rotWithShape="1">
          <a:blip r:embed="rId2">
            <a:extLst>
              <a:ext uri="{28A0092B-C50C-407E-A947-70E740481C1C}">
                <a14:useLocalDpi xmlns:a14="http://schemas.microsoft.com/office/drawing/2010/main" val="0"/>
              </a:ext>
            </a:extLst>
          </a:blip>
          <a:srcRect l="41278" r="4659"/>
          <a:stretch/>
        </p:blipFill>
        <p:spPr bwMode="auto">
          <a:xfrm>
            <a:off x="1115616" y="1340768"/>
            <a:ext cx="3089532" cy="3960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2437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Site du CSEM">
      <a:dk1>
        <a:sysClr val="windowText" lastClr="000000"/>
      </a:dk1>
      <a:lt1>
        <a:sysClr val="window" lastClr="FFFFFF"/>
      </a:lt1>
      <a:dk2>
        <a:srgbClr val="1F497D"/>
      </a:dk2>
      <a:lt2>
        <a:srgbClr val="EEECE1"/>
      </a:lt2>
      <a:accent1>
        <a:srgbClr val="4FB70C"/>
      </a:accent1>
      <a:accent2>
        <a:srgbClr val="880EA1"/>
      </a:accent2>
      <a:accent3>
        <a:srgbClr val="00BBE4"/>
      </a:accent3>
      <a:accent4>
        <a:srgbClr val="FE9B00"/>
      </a:accent4>
      <a:accent5>
        <a:srgbClr val="002060"/>
      </a:accent5>
      <a:accent6>
        <a:srgbClr val="C00000"/>
      </a:accent6>
      <a:hlink>
        <a:srgbClr val="FE9B00"/>
      </a:hlink>
      <a:folHlink>
        <a:srgbClr val="880E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te du CSEM">
    <a:dk1>
      <a:sysClr val="windowText" lastClr="000000"/>
    </a:dk1>
    <a:lt1>
      <a:sysClr val="window" lastClr="FFFFFF"/>
    </a:lt1>
    <a:dk2>
      <a:srgbClr val="1F497D"/>
    </a:dk2>
    <a:lt2>
      <a:srgbClr val="EEECE1"/>
    </a:lt2>
    <a:accent1>
      <a:srgbClr val="4FB70C"/>
    </a:accent1>
    <a:accent2>
      <a:srgbClr val="880EA1"/>
    </a:accent2>
    <a:accent3>
      <a:srgbClr val="00BBE4"/>
    </a:accent3>
    <a:accent4>
      <a:srgbClr val="FE9B00"/>
    </a:accent4>
    <a:accent5>
      <a:srgbClr val="002060"/>
    </a:accent5>
    <a:accent6>
      <a:srgbClr val="C00000"/>
    </a:accent6>
    <a:hlink>
      <a:srgbClr val="FE9B00"/>
    </a:hlink>
    <a:folHlink>
      <a:srgbClr val="880EA1"/>
    </a:folHlink>
  </a:clrScheme>
</a:themeOverride>
</file>

<file path=docProps/app.xml><?xml version="1.0" encoding="utf-8"?>
<Properties xmlns="http://schemas.openxmlformats.org/officeDocument/2006/extended-properties" xmlns:vt="http://schemas.openxmlformats.org/officeDocument/2006/docPropsVTypes">
  <Template/>
  <TotalTime>525</TotalTime>
  <Words>1947</Words>
  <Application>Microsoft Office PowerPoint</Application>
  <PresentationFormat>Affichage à l'écran (4:3)</PresentationFormat>
  <Paragraphs>113</Paragraphs>
  <Slides>33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ＭＳ Ｐゴシック</vt:lpstr>
      <vt:lpstr>Arial</vt:lpstr>
      <vt:lpstr>Calibri</vt:lpstr>
      <vt:lpstr>Times New Roman</vt:lpstr>
      <vt:lpstr>Thème Office</vt:lpstr>
      <vt:lpstr>Éducation aux médias  Analyse des caricatures sur le thème des migrations </vt:lpstr>
      <vt:lpstr>Présentation PowerPoint</vt:lpstr>
      <vt:lpstr>L’éducation aux médias</vt:lpstr>
      <vt:lpstr>Caricature</vt:lpstr>
      <vt:lpstr>Dessin de presse</vt:lpstr>
      <vt:lpstr>Les figures de style</vt:lpstr>
      <vt:lpstr>Personnification</vt:lpstr>
      <vt:lpstr>Allégorie</vt:lpstr>
      <vt:lpstr>Comparaison</vt:lpstr>
      <vt:lpstr>Ironie</vt:lpstr>
      <vt:lpstr>Caricature</vt:lpstr>
      <vt:lpstr>Jeux de mots</vt:lpstr>
      <vt:lpstr>Paradoxe</vt:lpstr>
      <vt:lpstr>Stéréotype</vt:lpstr>
      <vt:lpstr>Expressions imagées</vt:lpstr>
      <vt:lpstr>Détournement</vt:lpstr>
      <vt:lpstr>Présentation PowerPoint</vt:lpstr>
      <vt:lpstr>Analyse d’une caricature</vt:lpstr>
      <vt:lpstr>Analyse d’une caricature</vt:lpstr>
      <vt:lpstr>Analyse d’une caricature</vt:lpstr>
      <vt:lpstr>Analyse d’une caricature</vt:lpstr>
      <vt:lpstr>Analyse d’une caricature</vt:lpstr>
      <vt:lpstr>Analyse d’une caricature</vt:lpstr>
      <vt:lpstr>Analyse d’une caricature</vt:lpstr>
      <vt:lpstr>Analyse d’une caricature</vt:lpstr>
      <vt:lpstr>Analyse d’une caricature</vt:lpstr>
      <vt:lpstr>Présentation PowerPoint</vt:lpstr>
      <vt:lpstr>Analyse d’une caricature</vt:lpstr>
      <vt:lpstr>Liberté d’expression</vt:lpstr>
      <vt:lpstr>Liberté de la presse</vt:lpstr>
      <vt:lpstr>Peut-on tout dire ?</vt:lpstr>
      <vt:lpstr>La liberté d’expression est-elle importante?</vt:lpstr>
      <vt:lpstr>LE PARFUM DE LA LIBERTÉ</vt:lpstr>
    </vt:vector>
  </TitlesOfParts>
  <Company>ETNIC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aux médias en réseaux</dc:title>
  <dc:creator>Delmotte Philippe</dc:creator>
  <cp:lastModifiedBy>DELMOTTE Philippe</cp:lastModifiedBy>
  <cp:revision>51</cp:revision>
  <dcterms:created xsi:type="dcterms:W3CDTF">2014-01-07T13:20:43Z</dcterms:created>
  <dcterms:modified xsi:type="dcterms:W3CDTF">2018-03-14T09:17:28Z</dcterms:modified>
</cp:coreProperties>
</file>